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18"/>
  </p:notesMasterIdLst>
  <p:sldIdLst>
    <p:sldId id="256" r:id="rId5"/>
    <p:sldId id="257" r:id="rId6"/>
    <p:sldId id="258" r:id="rId7"/>
    <p:sldId id="259" r:id="rId8"/>
    <p:sldId id="260" r:id="rId9"/>
    <p:sldId id="265" r:id="rId10"/>
    <p:sldId id="267" r:id="rId11"/>
    <p:sldId id="269" r:id="rId12"/>
    <p:sldId id="261" r:id="rId13"/>
    <p:sldId id="268" r:id="rId14"/>
    <p:sldId id="263" r:id="rId15"/>
    <p:sldId id="262" r:id="rId16"/>
    <p:sldId id="266" r:id="rId17"/>
  </p:sldIdLst>
  <p:sldSz cx="9144000" cy="5143500" type="screen16x9"/>
  <p:notesSz cx="6858000" cy="9144000"/>
  <p:embeddedFontLst>
    <p:embeddedFont>
      <p:font typeface="Cambria Math" panose="02040503050406030204" pitchFamily="18" charset="0"/>
      <p:regular r:id="rId19"/>
    </p:embeddedFont>
    <p:embeddedFont>
      <p:font typeface="PT Sans" panose="020B0503020203020204" pitchFamily="34" charset="0"/>
      <p:regular r:id="rId20"/>
      <p:bold r:id="rId21"/>
      <p:italic r:id="rId22"/>
      <p:boldItalic r:id="rId23"/>
    </p:embeddedFont>
    <p:embeddedFont>
      <p:font typeface="Roboto" panose="02000000000000000000" pitchFamily="2" charset="0"/>
      <p:regular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298" autoAdjust="0"/>
  </p:normalViewPr>
  <p:slideViewPr>
    <p:cSldViewPr snapToGrid="0">
      <p:cViewPr varScale="1">
        <p:scale>
          <a:sx n="95" d="100"/>
          <a:sy n="95" d="100"/>
        </p:scale>
        <p:origin x="1035" y="45"/>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font" Target="fonts/font3.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3:56.890"/>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623 1,'-606'0,"590"0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5:21.915"/>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0 0,'613'0,"-596"0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5:25.877"/>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1 0,'881'0,"-864"0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5:36.067"/>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0 1,'3134'0,"-3128"0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6:01.926"/>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1 2,'40'-1,"2"1,1 1,45 7,98 12,-126-14,18 1,27-8,-93 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6:08.977"/>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1 0,'756'0,"-741"0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4:10.285"/>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1711 1,'-1711'0,"1715"0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4:15.882"/>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641 1,'-627'0,"614"0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4:23.654"/>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826 0,'-813'0,"801"0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4:44.003"/>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0 1,'3407'0,"-3393"0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4:58.267"/>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1 1,'804'0,"-789"0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5:05.298"/>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0 1,'523'0,"-511"0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5:10.238"/>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0 0,'801'0,"-787"0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1T04:55:14.892"/>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0 1,'907'0,"-894"0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gisgeography.com/trilateration-triangulation-gp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g19c8fa0ddcf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 name="Google Shape;42;g19c8fa0ddcf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such as airports, power plants, government buildings, and stadiums from potential threats posed by unauthorized or malicious drones.</a:t>
            </a:r>
          </a:p>
          <a:p>
            <a:endParaRPr lang="en-US" dirty="0"/>
          </a:p>
        </p:txBody>
      </p:sp>
    </p:spTree>
    <p:extLst>
      <p:ext uri="{BB962C8B-B14F-4D97-AF65-F5344CB8AC3E}">
        <p14:creationId xmlns:p14="http://schemas.microsoft.com/office/powerpoint/2010/main" val="26289249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i="0" dirty="0">
                <a:solidFill>
                  <a:srgbClr val="0D0D0D"/>
                </a:solidFill>
                <a:effectLst/>
                <a:latin typeface="Söhne"/>
              </a:rPr>
              <a:t>Precise Detection</a:t>
            </a:r>
            <a:r>
              <a:rPr lang="en-US" b="0" i="0" dirty="0">
                <a:solidFill>
                  <a:srgbClr val="0D0D0D"/>
                </a:solidFill>
                <a:effectLst/>
                <a:latin typeface="Söhne"/>
              </a:rPr>
              <a:t>: </a:t>
            </a:r>
            <a:r>
              <a:rPr lang="en-US" dirty="0"/>
              <a:t>detect even small or low-flying drones with high reliability</a:t>
            </a:r>
            <a:endParaRPr lang="en-US" b="1" i="0" dirty="0">
              <a:solidFill>
                <a:srgbClr val="0D0D0D"/>
              </a:solidFill>
              <a:effectLst/>
              <a:latin typeface="Söhne"/>
            </a:endParaRPr>
          </a:p>
          <a:p>
            <a:r>
              <a:rPr lang="en-US" b="1" i="0" dirty="0">
                <a:solidFill>
                  <a:srgbClr val="0D0D0D"/>
                </a:solidFill>
                <a:effectLst/>
                <a:latin typeface="Söhne"/>
              </a:rPr>
              <a:t>3D Mapping and Targeting</a:t>
            </a:r>
            <a:r>
              <a:rPr lang="en-US" b="0" i="0" dirty="0">
                <a:solidFill>
                  <a:srgbClr val="0D0D0D"/>
                </a:solidFill>
                <a:effectLst/>
                <a:latin typeface="Söhne"/>
              </a:rPr>
              <a:t>: LiDAR sensors can create detailed 3D maps of the surrounding environment, including the airspace. This allows counter UAS drones to accurately track the movement of drones in three dimensions, facilitating precise targeting and interception maneuvers.</a:t>
            </a:r>
            <a:endParaRPr lang="en-US" b="1" i="0" dirty="0">
              <a:solidFill>
                <a:srgbClr val="0D0D0D"/>
              </a:solidFill>
              <a:effectLst/>
              <a:latin typeface="Söhne"/>
            </a:endParaRPr>
          </a:p>
          <a:p>
            <a:r>
              <a:rPr lang="en-US" b="1" i="0" dirty="0">
                <a:solidFill>
                  <a:srgbClr val="0D0D0D"/>
                </a:solidFill>
                <a:effectLst/>
                <a:latin typeface="Söhne"/>
              </a:rPr>
              <a:t>Real-time Tracking </a:t>
            </a:r>
            <a:r>
              <a:rPr lang="en-US" b="0" i="0" dirty="0">
                <a:solidFill>
                  <a:srgbClr val="0D0D0D"/>
                </a:solidFill>
                <a:effectLst/>
                <a:latin typeface="Söhne"/>
              </a:rPr>
              <a:t>enables counter UAS drones to continuously monitor the position, velocity, and trajectory of intruding drones, ensuring effective response and interception.</a:t>
            </a:r>
          </a:p>
          <a:p>
            <a:r>
              <a:rPr lang="en-US" b="1" i="0" dirty="0">
                <a:solidFill>
                  <a:srgbClr val="0D0D0D"/>
                </a:solidFill>
                <a:effectLst/>
                <a:latin typeface="Söhne"/>
              </a:rPr>
              <a:t>Integration with Automated Response Systems</a:t>
            </a:r>
            <a:r>
              <a:rPr lang="en-US" b="0" i="0" dirty="0">
                <a:solidFill>
                  <a:srgbClr val="0D0D0D"/>
                </a:solidFill>
                <a:effectLst/>
                <a:latin typeface="Söhne"/>
              </a:rPr>
              <a:t>: LiDAR data can be integrated with automated response systems on counter UAS drones, enabling rapid and autonomous decision-making. This allows drones to automatically engage and neutralize intruding drones based on pre-defined rules or algorithms.</a:t>
            </a:r>
            <a:endParaRPr lang="en-US" dirty="0"/>
          </a:p>
        </p:txBody>
      </p:sp>
    </p:spTree>
    <p:extLst>
      <p:ext uri="{BB962C8B-B14F-4D97-AF65-F5344CB8AC3E}">
        <p14:creationId xmlns:p14="http://schemas.microsoft.com/office/powerpoint/2010/main" val="201032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g19c8fa0ddcf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 name="Google Shape;48;g19c8fa0ddcf_0_17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200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b="1" i="0" dirty="0">
                <a:solidFill>
                  <a:srgbClr val="000000"/>
                </a:solidFill>
                <a:effectLst/>
                <a:latin typeface="Inter"/>
              </a:rPr>
              <a:t>LiDAR SENSORS</a:t>
            </a:r>
            <a:r>
              <a:rPr lang="en-US" b="0" i="0" dirty="0">
                <a:solidFill>
                  <a:srgbClr val="000000"/>
                </a:solidFill>
                <a:effectLst/>
                <a:latin typeface="Inter"/>
              </a:rPr>
              <a:t>: As the airplane travels, sensors scan the ground from side to side. The pulses are commonly in green or near-infrared bands.</a:t>
            </a:r>
          </a:p>
          <a:p>
            <a:pPr algn="l"/>
            <a:r>
              <a:rPr lang="en-US" b="1" i="0" dirty="0">
                <a:solidFill>
                  <a:srgbClr val="000000"/>
                </a:solidFill>
                <a:effectLst/>
                <a:latin typeface="Inter"/>
              </a:rPr>
              <a:t>GPS RECEIVERS</a:t>
            </a:r>
            <a:r>
              <a:rPr lang="en-US" b="0" i="0" dirty="0">
                <a:solidFill>
                  <a:srgbClr val="000000"/>
                </a:solidFill>
                <a:effectLst/>
                <a:latin typeface="Inter"/>
              </a:rPr>
              <a:t>: </a:t>
            </a:r>
            <a:r>
              <a:rPr lang="en-US" b="1" i="0" dirty="0">
                <a:solidFill>
                  <a:srgbClr val="000000"/>
                </a:solidFill>
                <a:effectLst/>
                <a:latin typeface="Inter"/>
                <a:hlinkClick r:id="rId3"/>
              </a:rPr>
              <a:t>GPS receivers</a:t>
            </a:r>
            <a:r>
              <a:rPr lang="en-US" b="0" i="0" dirty="0">
                <a:solidFill>
                  <a:srgbClr val="000000"/>
                </a:solidFill>
                <a:effectLst/>
                <a:latin typeface="Inter"/>
              </a:rPr>
              <a:t> track the altitude and location of the airplane. These tracks are important for accurate terrain and elevation values.</a:t>
            </a:r>
          </a:p>
          <a:p>
            <a:pPr algn="l"/>
            <a:r>
              <a:rPr lang="en-US" b="1" i="0" dirty="0">
                <a:solidFill>
                  <a:srgbClr val="000000"/>
                </a:solidFill>
                <a:effectLst/>
                <a:latin typeface="Inter"/>
              </a:rPr>
              <a:t>INERTIAL MEASUREMENT UNITS (IMU)</a:t>
            </a:r>
            <a:r>
              <a:rPr lang="en-US" b="0" i="0" dirty="0">
                <a:solidFill>
                  <a:srgbClr val="000000"/>
                </a:solidFill>
                <a:effectLst/>
                <a:latin typeface="Inter"/>
              </a:rPr>
              <a:t>: As airplanes travel, IMUs track their tilt. LiDAR systems use tilt to accurately measure the incident angle of the pulse.</a:t>
            </a:r>
          </a:p>
          <a:p>
            <a:pPr algn="l"/>
            <a:r>
              <a:rPr lang="en-US" b="1" i="0" dirty="0">
                <a:solidFill>
                  <a:srgbClr val="000000"/>
                </a:solidFill>
                <a:effectLst/>
                <a:latin typeface="Inter"/>
              </a:rPr>
              <a:t>DATA RECORDERS</a:t>
            </a:r>
            <a:r>
              <a:rPr lang="en-US" b="0" i="0" dirty="0">
                <a:solidFill>
                  <a:srgbClr val="000000"/>
                </a:solidFill>
                <a:effectLst/>
                <a:latin typeface="Inter"/>
              </a:rPr>
              <a:t>: As LiDAR scans the surface, a computer records all of the pulse returns. Then, these recordings get translated into elevation.</a:t>
            </a:r>
          </a:p>
          <a:p>
            <a:endParaRPr lang="en-US" dirty="0"/>
          </a:p>
        </p:txBody>
      </p:sp>
    </p:spTree>
    <p:extLst>
      <p:ext uri="{BB962C8B-B14F-4D97-AF65-F5344CB8AC3E}">
        <p14:creationId xmlns:p14="http://schemas.microsoft.com/office/powerpoint/2010/main" val="2411060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Airborne – sensors used in planes or helicopters to get a </a:t>
            </a:r>
          </a:p>
          <a:p>
            <a:r>
              <a:rPr lang="en-US" dirty="0"/>
              <a:t>Terrestrial – land sensing and </a:t>
            </a:r>
          </a:p>
          <a:p>
            <a:r>
              <a:rPr lang="en-US" dirty="0"/>
              <a:t>Mobile </a:t>
            </a:r>
          </a:p>
          <a:p>
            <a:endParaRPr lang="en-US" dirty="0"/>
          </a:p>
        </p:txBody>
      </p:sp>
    </p:spTree>
    <p:extLst>
      <p:ext uri="{BB962C8B-B14F-4D97-AF65-F5344CB8AC3E}">
        <p14:creationId xmlns:p14="http://schemas.microsoft.com/office/powerpoint/2010/main" val="4184362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formula is used for every light pulse sent out, there is approximately 160,000 pulses sent out and received per second per </a:t>
            </a:r>
          </a:p>
        </p:txBody>
      </p:sp>
    </p:spTree>
    <p:extLst>
      <p:ext uri="{BB962C8B-B14F-4D97-AF65-F5344CB8AC3E}">
        <p14:creationId xmlns:p14="http://schemas.microsoft.com/office/powerpoint/2010/main" val="32369116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F13096-A5B7-A57E-FA60-C6DD26185D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E42850-6EB4-3118-5D02-EE96AF835744}"/>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F1B08642-F306-0ECF-49A0-E6E0F90ED12A}"/>
              </a:ext>
            </a:extLst>
          </p:cNvPr>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This formula is used for every light pulse sent out, there is approximately 160,000 pulses sent out and received per second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The formula for the Gaussian decomposition method involves fitting a series of Gaussian functions to the received waveform and extracting parameters such as the amplitude, width, and center of each Gaussian peak. These parameters provide information about the distance, intensity, and reflectivity of the surfaces that the laser pulse encounters.</a:t>
            </a:r>
          </a:p>
          <a:p>
            <a:pPr algn="l">
              <a:buFont typeface="Arial" panose="020B0604020202020204" pitchFamily="34" charset="0"/>
              <a:buChar char="•"/>
            </a:pPr>
            <a:r>
              <a:rPr lang="en-US" b="0" i="1" dirty="0">
                <a:solidFill>
                  <a:srgbClr val="0D0D0D"/>
                </a:solidFill>
                <a:effectLst/>
                <a:latin typeface="KaTeX_Math"/>
              </a:rPr>
              <a:t>f</a:t>
            </a:r>
            <a:r>
              <a:rPr lang="en-US" b="0" i="0" dirty="0">
                <a:solidFill>
                  <a:srgbClr val="0D0D0D"/>
                </a:solidFill>
                <a:effectLst/>
                <a:latin typeface="KaTeX_Main"/>
              </a:rPr>
              <a:t>(</a:t>
            </a:r>
            <a:r>
              <a:rPr lang="en-US" b="0" i="1" dirty="0">
                <a:solidFill>
                  <a:srgbClr val="0D0D0D"/>
                </a:solidFill>
                <a:effectLst/>
                <a:latin typeface="KaTeX_Math"/>
              </a:rPr>
              <a:t>t</a:t>
            </a:r>
            <a:r>
              <a:rPr lang="en-US" b="0" i="0" dirty="0">
                <a:solidFill>
                  <a:srgbClr val="0D0D0D"/>
                </a:solidFill>
                <a:effectLst/>
                <a:latin typeface="KaTeX_Main"/>
              </a:rPr>
              <a:t>)</a:t>
            </a:r>
            <a:r>
              <a:rPr lang="en-US" b="0" i="0" dirty="0">
                <a:solidFill>
                  <a:srgbClr val="0D0D0D"/>
                </a:solidFill>
                <a:effectLst/>
                <a:latin typeface="Söhne"/>
              </a:rPr>
              <a:t> is the received waveform as a function of time </a:t>
            </a:r>
            <a:r>
              <a:rPr lang="en-US" b="0" i="0" dirty="0">
                <a:solidFill>
                  <a:srgbClr val="0D0D0D"/>
                </a:solidFill>
                <a:effectLst/>
                <a:latin typeface="KaTeX_Main"/>
              </a:rPr>
              <a:t>t.</a:t>
            </a:r>
            <a:endParaRPr lang="en-US" b="0" i="0" dirty="0">
              <a:solidFill>
                <a:srgbClr val="0D0D0D"/>
              </a:solidFill>
              <a:effectLst/>
              <a:latin typeface="Söhne"/>
            </a:endParaRPr>
          </a:p>
          <a:p>
            <a:pPr algn="l">
              <a:buFont typeface="Arial" panose="020B0604020202020204" pitchFamily="34" charset="0"/>
              <a:buChar char="•"/>
            </a:pPr>
            <a:r>
              <a:rPr lang="en-US" b="0" i="1" dirty="0">
                <a:solidFill>
                  <a:srgbClr val="0D0D0D"/>
                </a:solidFill>
                <a:effectLst/>
                <a:latin typeface="KaTeX_Math"/>
              </a:rPr>
              <a:t>N</a:t>
            </a:r>
            <a:r>
              <a:rPr lang="en-US" b="0" i="0" dirty="0">
                <a:solidFill>
                  <a:srgbClr val="0D0D0D"/>
                </a:solidFill>
                <a:effectLst/>
                <a:latin typeface="Söhne"/>
              </a:rPr>
              <a:t> is the number of Gaussian peaks.</a:t>
            </a:r>
          </a:p>
          <a:p>
            <a:pPr algn="l">
              <a:buFont typeface="Arial" panose="020B0604020202020204" pitchFamily="34" charset="0"/>
              <a:buChar char="•"/>
            </a:pPr>
            <a:r>
              <a:rPr lang="en-US" b="0" i="1" dirty="0">
                <a:solidFill>
                  <a:srgbClr val="0D0D0D"/>
                </a:solidFill>
                <a:effectLst/>
                <a:latin typeface="KaTeX_Math"/>
              </a:rPr>
              <a:t>Ai</a:t>
            </a:r>
            <a:r>
              <a:rPr lang="en-US" b="0" i="0" dirty="0">
                <a:solidFill>
                  <a:srgbClr val="0D0D0D"/>
                </a:solidFill>
                <a:effectLst/>
                <a:latin typeface="KaTeX_Main"/>
              </a:rPr>
              <a:t>​</a:t>
            </a:r>
            <a:r>
              <a:rPr lang="en-US" b="0" i="0" dirty="0">
                <a:solidFill>
                  <a:srgbClr val="0D0D0D"/>
                </a:solidFill>
                <a:effectLst/>
                <a:latin typeface="Söhne"/>
              </a:rPr>
              <a:t> is the amplitude of the </a:t>
            </a:r>
            <a:r>
              <a:rPr lang="en-US" b="0" i="1" dirty="0" err="1">
                <a:solidFill>
                  <a:srgbClr val="0D0D0D"/>
                </a:solidFill>
                <a:effectLst/>
                <a:latin typeface="KaTeX_Math"/>
              </a:rPr>
              <a:t>ith</a:t>
            </a:r>
            <a:r>
              <a:rPr lang="en-US" b="0" i="0" dirty="0">
                <a:solidFill>
                  <a:srgbClr val="0D0D0D"/>
                </a:solidFill>
                <a:effectLst/>
                <a:latin typeface="Söhne"/>
              </a:rPr>
              <a:t> Gaussian peak.</a:t>
            </a:r>
          </a:p>
          <a:p>
            <a:pPr algn="l">
              <a:buFont typeface="Arial" panose="020B0604020202020204" pitchFamily="34" charset="0"/>
              <a:buChar char="•"/>
            </a:pPr>
            <a:r>
              <a:rPr lang="en-US" b="0" i="1" dirty="0" err="1">
                <a:solidFill>
                  <a:srgbClr val="0D0D0D"/>
                </a:solidFill>
                <a:effectLst/>
                <a:latin typeface="KaTeX_Math"/>
              </a:rPr>
              <a:t>ti</a:t>
            </a:r>
            <a:r>
              <a:rPr lang="en-US" b="0" i="0" dirty="0">
                <a:solidFill>
                  <a:srgbClr val="0D0D0D"/>
                </a:solidFill>
                <a:effectLst/>
                <a:latin typeface="KaTeX_Main"/>
              </a:rPr>
              <a:t>​</a:t>
            </a:r>
            <a:r>
              <a:rPr lang="en-US" b="0" i="0" dirty="0">
                <a:solidFill>
                  <a:srgbClr val="0D0D0D"/>
                </a:solidFill>
                <a:effectLst/>
                <a:latin typeface="Söhne"/>
              </a:rPr>
              <a:t> is the center time of the </a:t>
            </a:r>
            <a:r>
              <a:rPr lang="en-US" b="0" i="1" dirty="0" err="1">
                <a:solidFill>
                  <a:srgbClr val="0D0D0D"/>
                </a:solidFill>
                <a:effectLst/>
                <a:latin typeface="KaTeX_Math"/>
              </a:rPr>
              <a:t>ith</a:t>
            </a:r>
            <a:r>
              <a:rPr lang="en-US" b="0" i="0" dirty="0">
                <a:solidFill>
                  <a:srgbClr val="0D0D0D"/>
                </a:solidFill>
                <a:effectLst/>
                <a:latin typeface="Söhne"/>
              </a:rPr>
              <a:t> Gaussian peak.</a:t>
            </a:r>
          </a:p>
          <a:p>
            <a:pPr algn="l">
              <a:buFont typeface="Arial" panose="020B0604020202020204" pitchFamily="34" charset="0"/>
              <a:buChar char="•"/>
            </a:pPr>
            <a:r>
              <a:rPr lang="en-US" b="0" i="1" dirty="0" err="1">
                <a:solidFill>
                  <a:srgbClr val="0D0D0D"/>
                </a:solidFill>
                <a:effectLst/>
                <a:latin typeface="KaTeX_Math"/>
              </a:rPr>
              <a:t>σi</a:t>
            </a:r>
            <a:r>
              <a:rPr lang="en-US" b="0" i="0" dirty="0">
                <a:solidFill>
                  <a:srgbClr val="0D0D0D"/>
                </a:solidFill>
                <a:effectLst/>
                <a:latin typeface="KaTeX_Main"/>
              </a:rPr>
              <a:t>​</a:t>
            </a:r>
            <a:r>
              <a:rPr lang="en-US" b="0" i="0" dirty="0">
                <a:solidFill>
                  <a:srgbClr val="0D0D0D"/>
                </a:solidFill>
                <a:effectLst/>
                <a:latin typeface="Söhne"/>
              </a:rPr>
              <a:t> is the standard deviation (width) of the </a:t>
            </a:r>
            <a:r>
              <a:rPr lang="en-US" b="0" i="1" dirty="0" err="1">
                <a:solidFill>
                  <a:srgbClr val="0D0D0D"/>
                </a:solidFill>
                <a:effectLst/>
                <a:latin typeface="KaTeX_Math"/>
              </a:rPr>
              <a:t>ith</a:t>
            </a:r>
            <a:r>
              <a:rPr lang="en-US" b="0" i="0" dirty="0">
                <a:solidFill>
                  <a:srgbClr val="0D0D0D"/>
                </a:solidFill>
                <a:effectLst/>
                <a:latin typeface="Söhne"/>
              </a:rPr>
              <a:t> Gaussian peak.</a:t>
            </a:r>
          </a:p>
          <a:p>
            <a:pPr algn="l">
              <a:buFont typeface="Arial" panose="020B0604020202020204" pitchFamily="34" charset="0"/>
              <a:buChar char="•"/>
            </a:pPr>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Amplitude (A)</a:t>
            </a:r>
            <a:r>
              <a:rPr lang="en-US" b="0" i="0" dirty="0">
                <a:solidFill>
                  <a:srgbClr val="0D0D0D"/>
                </a:solidFill>
                <a:effectLst/>
                <a:latin typeface="Söhne"/>
              </a:rPr>
              <a:t>: The maximum height of the peak, which represents the intensity of the reflected signal.</a:t>
            </a:r>
          </a:p>
          <a:p>
            <a:pPr algn="l">
              <a:buFont typeface="+mj-lt"/>
              <a:buAutoNum type="arabicPeriod"/>
            </a:pPr>
            <a:r>
              <a:rPr lang="en-US" b="1" i="0" dirty="0">
                <a:solidFill>
                  <a:srgbClr val="0D0D0D"/>
                </a:solidFill>
                <a:effectLst/>
                <a:latin typeface="Söhne"/>
              </a:rPr>
              <a:t>Center (t)</a:t>
            </a:r>
            <a:r>
              <a:rPr lang="en-US" b="0" i="0" dirty="0">
                <a:solidFill>
                  <a:srgbClr val="0D0D0D"/>
                </a:solidFill>
                <a:effectLst/>
                <a:latin typeface="Söhne"/>
              </a:rPr>
              <a:t>: The time at which the peak occurs, corresponding to the time-of-flight of the laser pulse to the reflecting surface and back.</a:t>
            </a:r>
          </a:p>
          <a:p>
            <a:pPr algn="l">
              <a:buFont typeface="+mj-lt"/>
              <a:buAutoNum type="arabicPeriod"/>
            </a:pPr>
            <a:r>
              <a:rPr lang="en-US" b="1" i="0" dirty="0">
                <a:solidFill>
                  <a:srgbClr val="0D0D0D"/>
                </a:solidFill>
                <a:effectLst/>
                <a:latin typeface="Söhne"/>
              </a:rPr>
              <a:t>Width (σ)</a:t>
            </a:r>
            <a:r>
              <a:rPr lang="en-US" b="0" i="0" dirty="0">
                <a:solidFill>
                  <a:srgbClr val="0D0D0D"/>
                </a:solidFill>
                <a:effectLst/>
                <a:latin typeface="Söhne"/>
              </a:rPr>
              <a:t>: The standard deviation of the peak, which determines the width of the curve at half of its maximum height. It indicates the spread or dispersion of the reflected signal in time.</a:t>
            </a:r>
          </a:p>
          <a:p>
            <a:pPr algn="l">
              <a:buFont typeface="Arial" panose="020B0604020202020204" pitchFamily="34" charset="0"/>
              <a:buChar char="•"/>
            </a:pPr>
            <a:endParaRPr lang="en-US" b="0" i="0" dirty="0">
              <a:solidFill>
                <a:srgbClr val="0D0D0D"/>
              </a:solidFill>
              <a:effectLst/>
              <a:latin typeface="Söhne"/>
            </a:endParaRPr>
          </a:p>
          <a:p>
            <a:endParaRPr lang="en-US" dirty="0"/>
          </a:p>
        </p:txBody>
      </p:sp>
    </p:spTree>
    <p:extLst>
      <p:ext uri="{BB962C8B-B14F-4D97-AF65-F5344CB8AC3E}">
        <p14:creationId xmlns:p14="http://schemas.microsoft.com/office/powerpoint/2010/main" val="28585184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04A70-5D3F-E3F1-A15D-5E1B6A79B2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74F419-FDE2-158C-EB9F-0725F4804A2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F7ECC9E8-93EC-9367-97EC-F41EA90B0F26}"/>
              </a:ext>
            </a:extLst>
          </p:cNvPr>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This formula is used for every light pulse sent out, there is approximately 160,000 pulses sent out and received per second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The formula for the Gaussian decomposition method involves fitting a series of Gaussian functions to the received waveform and extracting parameters such as the amplitude, width, and center of each Gaussian peak. These parameters provide information about the distance, intensity, and reflectivity of the surfaces that the laser pulse encounters.</a:t>
            </a:r>
          </a:p>
          <a:p>
            <a:pPr algn="l">
              <a:buFont typeface="Arial" panose="020B0604020202020204" pitchFamily="34" charset="0"/>
              <a:buChar char="•"/>
            </a:pPr>
            <a:r>
              <a:rPr lang="en-US" b="0" i="1" dirty="0">
                <a:solidFill>
                  <a:srgbClr val="0D0D0D"/>
                </a:solidFill>
                <a:effectLst/>
                <a:latin typeface="KaTeX_Math"/>
              </a:rPr>
              <a:t>f</a:t>
            </a:r>
            <a:r>
              <a:rPr lang="en-US" b="0" i="0" dirty="0">
                <a:solidFill>
                  <a:srgbClr val="0D0D0D"/>
                </a:solidFill>
                <a:effectLst/>
                <a:latin typeface="KaTeX_Main"/>
              </a:rPr>
              <a:t>(</a:t>
            </a:r>
            <a:r>
              <a:rPr lang="en-US" b="0" i="1" dirty="0">
                <a:solidFill>
                  <a:srgbClr val="0D0D0D"/>
                </a:solidFill>
                <a:effectLst/>
                <a:latin typeface="KaTeX_Math"/>
              </a:rPr>
              <a:t>t</a:t>
            </a:r>
            <a:r>
              <a:rPr lang="en-US" b="0" i="0" dirty="0">
                <a:solidFill>
                  <a:srgbClr val="0D0D0D"/>
                </a:solidFill>
                <a:effectLst/>
                <a:latin typeface="KaTeX_Main"/>
              </a:rPr>
              <a:t>)</a:t>
            </a:r>
            <a:r>
              <a:rPr lang="en-US" b="0" i="0" dirty="0">
                <a:solidFill>
                  <a:srgbClr val="0D0D0D"/>
                </a:solidFill>
                <a:effectLst/>
                <a:latin typeface="Söhne"/>
              </a:rPr>
              <a:t> is the received waveform as a function of time </a:t>
            </a:r>
            <a:r>
              <a:rPr lang="en-US" b="0" i="0" dirty="0">
                <a:solidFill>
                  <a:srgbClr val="0D0D0D"/>
                </a:solidFill>
                <a:effectLst/>
                <a:latin typeface="KaTeX_Main"/>
              </a:rPr>
              <a:t>t.</a:t>
            </a:r>
            <a:endParaRPr lang="en-US" b="0" i="0" dirty="0">
              <a:solidFill>
                <a:srgbClr val="0D0D0D"/>
              </a:solidFill>
              <a:effectLst/>
              <a:latin typeface="Söhne"/>
            </a:endParaRPr>
          </a:p>
          <a:p>
            <a:pPr algn="l">
              <a:buFont typeface="Arial" panose="020B0604020202020204" pitchFamily="34" charset="0"/>
              <a:buChar char="•"/>
            </a:pPr>
            <a:r>
              <a:rPr lang="en-US" b="0" i="1" dirty="0">
                <a:solidFill>
                  <a:srgbClr val="0D0D0D"/>
                </a:solidFill>
                <a:effectLst/>
                <a:latin typeface="KaTeX_Math"/>
              </a:rPr>
              <a:t>N</a:t>
            </a:r>
            <a:r>
              <a:rPr lang="en-US" b="0" i="0" dirty="0">
                <a:solidFill>
                  <a:srgbClr val="0D0D0D"/>
                </a:solidFill>
                <a:effectLst/>
                <a:latin typeface="Söhne"/>
              </a:rPr>
              <a:t> is the number of Gaussian peaks.</a:t>
            </a:r>
          </a:p>
          <a:p>
            <a:pPr algn="l">
              <a:buFont typeface="Arial" panose="020B0604020202020204" pitchFamily="34" charset="0"/>
              <a:buChar char="•"/>
            </a:pPr>
            <a:r>
              <a:rPr lang="en-US" b="0" i="1" dirty="0">
                <a:solidFill>
                  <a:srgbClr val="0D0D0D"/>
                </a:solidFill>
                <a:effectLst/>
                <a:latin typeface="KaTeX_Math"/>
              </a:rPr>
              <a:t>Ai</a:t>
            </a:r>
            <a:r>
              <a:rPr lang="en-US" b="0" i="0" dirty="0">
                <a:solidFill>
                  <a:srgbClr val="0D0D0D"/>
                </a:solidFill>
                <a:effectLst/>
                <a:latin typeface="KaTeX_Main"/>
              </a:rPr>
              <a:t>​</a:t>
            </a:r>
            <a:r>
              <a:rPr lang="en-US" b="0" i="0" dirty="0">
                <a:solidFill>
                  <a:srgbClr val="0D0D0D"/>
                </a:solidFill>
                <a:effectLst/>
                <a:latin typeface="Söhne"/>
              </a:rPr>
              <a:t> is the amplitude of the </a:t>
            </a:r>
            <a:r>
              <a:rPr lang="en-US" b="0" i="1" dirty="0" err="1">
                <a:solidFill>
                  <a:srgbClr val="0D0D0D"/>
                </a:solidFill>
                <a:effectLst/>
                <a:latin typeface="KaTeX_Math"/>
              </a:rPr>
              <a:t>ith</a:t>
            </a:r>
            <a:r>
              <a:rPr lang="en-US" b="0" i="0" dirty="0">
                <a:solidFill>
                  <a:srgbClr val="0D0D0D"/>
                </a:solidFill>
                <a:effectLst/>
                <a:latin typeface="Söhne"/>
              </a:rPr>
              <a:t> Gaussian peak.</a:t>
            </a:r>
          </a:p>
          <a:p>
            <a:pPr algn="l">
              <a:buFont typeface="Arial" panose="020B0604020202020204" pitchFamily="34" charset="0"/>
              <a:buChar char="•"/>
            </a:pPr>
            <a:r>
              <a:rPr lang="en-US" b="0" i="1" dirty="0" err="1">
                <a:solidFill>
                  <a:srgbClr val="0D0D0D"/>
                </a:solidFill>
                <a:effectLst/>
                <a:latin typeface="KaTeX_Math"/>
              </a:rPr>
              <a:t>ti</a:t>
            </a:r>
            <a:r>
              <a:rPr lang="en-US" b="0" i="0" dirty="0">
                <a:solidFill>
                  <a:srgbClr val="0D0D0D"/>
                </a:solidFill>
                <a:effectLst/>
                <a:latin typeface="KaTeX_Main"/>
              </a:rPr>
              <a:t>​</a:t>
            </a:r>
            <a:r>
              <a:rPr lang="en-US" b="0" i="0" dirty="0">
                <a:solidFill>
                  <a:srgbClr val="0D0D0D"/>
                </a:solidFill>
                <a:effectLst/>
                <a:latin typeface="Söhne"/>
              </a:rPr>
              <a:t> is the center time of the </a:t>
            </a:r>
            <a:r>
              <a:rPr lang="en-US" b="0" i="1" dirty="0" err="1">
                <a:solidFill>
                  <a:srgbClr val="0D0D0D"/>
                </a:solidFill>
                <a:effectLst/>
                <a:latin typeface="KaTeX_Math"/>
              </a:rPr>
              <a:t>ith</a:t>
            </a:r>
            <a:r>
              <a:rPr lang="en-US" b="0" i="0" dirty="0">
                <a:solidFill>
                  <a:srgbClr val="0D0D0D"/>
                </a:solidFill>
                <a:effectLst/>
                <a:latin typeface="Söhne"/>
              </a:rPr>
              <a:t> Gaussian peak.</a:t>
            </a:r>
          </a:p>
          <a:p>
            <a:pPr algn="l">
              <a:buFont typeface="Arial" panose="020B0604020202020204" pitchFamily="34" charset="0"/>
              <a:buChar char="•"/>
            </a:pPr>
            <a:r>
              <a:rPr lang="en-US" b="0" i="1" dirty="0" err="1">
                <a:solidFill>
                  <a:srgbClr val="0D0D0D"/>
                </a:solidFill>
                <a:effectLst/>
                <a:latin typeface="KaTeX_Math"/>
              </a:rPr>
              <a:t>σi</a:t>
            </a:r>
            <a:r>
              <a:rPr lang="en-US" b="0" i="0" dirty="0">
                <a:solidFill>
                  <a:srgbClr val="0D0D0D"/>
                </a:solidFill>
                <a:effectLst/>
                <a:latin typeface="KaTeX_Main"/>
              </a:rPr>
              <a:t>​</a:t>
            </a:r>
            <a:r>
              <a:rPr lang="en-US" b="0" i="0" dirty="0">
                <a:solidFill>
                  <a:srgbClr val="0D0D0D"/>
                </a:solidFill>
                <a:effectLst/>
                <a:latin typeface="Söhne"/>
              </a:rPr>
              <a:t> is the standard deviation (width) of the </a:t>
            </a:r>
            <a:r>
              <a:rPr lang="en-US" b="0" i="1" dirty="0" err="1">
                <a:solidFill>
                  <a:srgbClr val="0D0D0D"/>
                </a:solidFill>
                <a:effectLst/>
                <a:latin typeface="KaTeX_Math"/>
              </a:rPr>
              <a:t>ith</a:t>
            </a:r>
            <a:r>
              <a:rPr lang="en-US" b="0" i="0" dirty="0">
                <a:solidFill>
                  <a:srgbClr val="0D0D0D"/>
                </a:solidFill>
                <a:effectLst/>
                <a:latin typeface="Söhne"/>
              </a:rPr>
              <a:t> Gaussian peak.</a:t>
            </a:r>
          </a:p>
          <a:p>
            <a:pPr algn="l">
              <a:buFont typeface="Arial" panose="020B0604020202020204" pitchFamily="34" charset="0"/>
              <a:buChar char="•"/>
            </a:pPr>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Amplitude (A)</a:t>
            </a:r>
            <a:r>
              <a:rPr lang="en-US" b="0" i="0" dirty="0">
                <a:solidFill>
                  <a:srgbClr val="0D0D0D"/>
                </a:solidFill>
                <a:effectLst/>
                <a:latin typeface="Söhne"/>
              </a:rPr>
              <a:t>: The maximum height of the peak, which represents the intensity of the reflected signal.</a:t>
            </a:r>
          </a:p>
          <a:p>
            <a:pPr algn="l">
              <a:buFont typeface="+mj-lt"/>
              <a:buAutoNum type="arabicPeriod"/>
            </a:pPr>
            <a:r>
              <a:rPr lang="en-US" b="1" i="0" dirty="0">
                <a:solidFill>
                  <a:srgbClr val="0D0D0D"/>
                </a:solidFill>
                <a:effectLst/>
                <a:latin typeface="Söhne"/>
              </a:rPr>
              <a:t>Center (t)</a:t>
            </a:r>
            <a:r>
              <a:rPr lang="en-US" b="0" i="0" dirty="0">
                <a:solidFill>
                  <a:srgbClr val="0D0D0D"/>
                </a:solidFill>
                <a:effectLst/>
                <a:latin typeface="Söhne"/>
              </a:rPr>
              <a:t>: The time at which the peak occurs, corresponding to the time-of-flight of the laser pulse to the reflecting surface and back.</a:t>
            </a:r>
          </a:p>
          <a:p>
            <a:pPr algn="l">
              <a:buFont typeface="+mj-lt"/>
              <a:buAutoNum type="arabicPeriod"/>
            </a:pPr>
            <a:r>
              <a:rPr lang="en-US" b="1" i="0" dirty="0">
                <a:solidFill>
                  <a:srgbClr val="0D0D0D"/>
                </a:solidFill>
                <a:effectLst/>
                <a:latin typeface="Söhne"/>
              </a:rPr>
              <a:t>Width (σ)</a:t>
            </a:r>
            <a:r>
              <a:rPr lang="en-US" b="0" i="0" dirty="0">
                <a:solidFill>
                  <a:srgbClr val="0D0D0D"/>
                </a:solidFill>
                <a:effectLst/>
                <a:latin typeface="Söhne"/>
              </a:rPr>
              <a:t>: The standard deviation of the peak, which determines the width of the curve at half of its maximum height. It indicates the spread or dispersion of the reflected signal in time.</a:t>
            </a:r>
          </a:p>
          <a:p>
            <a:pPr algn="l">
              <a:buFont typeface="Arial" panose="020B0604020202020204" pitchFamily="34" charset="0"/>
              <a:buChar char="•"/>
            </a:pPr>
            <a:endParaRPr lang="en-US" b="0" i="0" dirty="0">
              <a:solidFill>
                <a:srgbClr val="0D0D0D"/>
              </a:solidFill>
              <a:effectLst/>
              <a:latin typeface="Söhne"/>
            </a:endParaRPr>
          </a:p>
          <a:p>
            <a:endParaRPr lang="en-US" dirty="0"/>
          </a:p>
        </p:txBody>
      </p:sp>
    </p:spTree>
    <p:extLst>
      <p:ext uri="{BB962C8B-B14F-4D97-AF65-F5344CB8AC3E}">
        <p14:creationId xmlns:p14="http://schemas.microsoft.com/office/powerpoint/2010/main" val="22146076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solidFill>
                  <a:srgbClr val="404041"/>
                </a:solidFill>
                <a:effectLst/>
                <a:latin typeface="Roboto" panose="02000000000000000000" pitchFamily="2" charset="0"/>
              </a:rPr>
              <a:t>In LiDAR mapping, the flight altitude is a key parameter in picking the appropriate sensor. If you can fly below 60m AGL, the tactical-range sensors are appropriate.  For altitudes higher than 60m, you must consider either mid-range or long-range LiDAR sensors as shown below.</a:t>
            </a:r>
            <a:endParaRPr lang="en-US" dirty="0"/>
          </a:p>
        </p:txBody>
      </p:sp>
    </p:spTree>
    <p:extLst>
      <p:ext uri="{BB962C8B-B14F-4D97-AF65-F5344CB8AC3E}">
        <p14:creationId xmlns:p14="http://schemas.microsoft.com/office/powerpoint/2010/main" val="22060584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Shown above are the key specifications for LiDAR Sensors </a:t>
            </a:r>
          </a:p>
          <a:p>
            <a:pPr algn="l">
              <a:buFont typeface="+mj-lt"/>
              <a:buAutoNum type="arabicPeriod"/>
            </a:pPr>
            <a:r>
              <a:rPr lang="en-US" b="1" i="0" dirty="0">
                <a:solidFill>
                  <a:srgbClr val="0D0D0D"/>
                </a:solidFill>
                <a:effectLst/>
                <a:latin typeface="Söhne"/>
              </a:rPr>
              <a:t>Range</a:t>
            </a:r>
            <a:r>
              <a:rPr lang="en-US" b="0" i="0" dirty="0">
                <a:solidFill>
                  <a:srgbClr val="0D0D0D"/>
                </a:solidFill>
                <a:effectLst/>
                <a:latin typeface="Söhne"/>
              </a:rPr>
              <a:t>: The maximum distance over where the LiDAR sensor can detect objects. This can vary from a few meters to several kilometers, depending on the sensor's design and application.</a:t>
            </a:r>
          </a:p>
          <a:p>
            <a:pPr algn="l">
              <a:buFont typeface="+mj-lt"/>
              <a:buAutoNum type="arabicPeriod"/>
            </a:pPr>
            <a:r>
              <a:rPr lang="en-US" b="1" i="0" dirty="0">
                <a:solidFill>
                  <a:srgbClr val="0D0D0D"/>
                </a:solidFill>
                <a:effectLst/>
                <a:latin typeface="Söhne"/>
              </a:rPr>
              <a:t>///Accuracy</a:t>
            </a:r>
            <a:r>
              <a:rPr lang="en-US" b="0" i="0" dirty="0">
                <a:solidFill>
                  <a:srgbClr val="0D0D0D"/>
                </a:solidFill>
                <a:effectLst/>
                <a:latin typeface="Söhne"/>
              </a:rPr>
              <a:t>: The precision with which the LiDAR sensor can measure distances to objects. Accuracy is typically specified in terms of distance error, such as millimeters or centimeters.</a:t>
            </a:r>
          </a:p>
          <a:p>
            <a:pPr algn="l">
              <a:buFont typeface="+mj-lt"/>
              <a:buAutoNum type="arabicPeriod"/>
            </a:pPr>
            <a:r>
              <a:rPr lang="en-US" b="1" i="0" dirty="0">
                <a:solidFill>
                  <a:srgbClr val="0D0D0D"/>
                </a:solidFill>
                <a:effectLst/>
                <a:latin typeface="Söhne"/>
              </a:rPr>
              <a:t>Resolution</a:t>
            </a:r>
            <a:r>
              <a:rPr lang="en-US" b="0" i="0" dirty="0">
                <a:solidFill>
                  <a:srgbClr val="0D0D0D"/>
                </a:solidFill>
                <a:effectLst/>
                <a:latin typeface="Söhne"/>
              </a:rPr>
              <a:t>: The level of detail or granularity in the point cloud generated by the LiDAR sensor. Resolution is determined by factors such as the beam divergence, pulse repetition rate, and scanning pattern.</a:t>
            </a:r>
          </a:p>
          <a:p>
            <a:pPr algn="l">
              <a:buFont typeface="+mj-lt"/>
              <a:buAutoNum type="arabicPeriod"/>
            </a:pPr>
            <a:r>
              <a:rPr lang="en-US" b="1" i="0" dirty="0">
                <a:solidFill>
                  <a:srgbClr val="0D0D0D"/>
                </a:solidFill>
                <a:effectLst/>
                <a:latin typeface="Söhne"/>
              </a:rPr>
              <a:t>Field of View (FOV)</a:t>
            </a:r>
            <a:r>
              <a:rPr lang="en-US" b="0" i="0" dirty="0">
                <a:solidFill>
                  <a:srgbClr val="0D0D0D"/>
                </a:solidFill>
                <a:effectLst/>
                <a:latin typeface="Söhne"/>
              </a:rPr>
              <a:t>: The angular extent of the area that the LiDAR sensor can scan. FOV is specified in terms of horizontal and vertical angles, which determine the coverage area of the sensor.</a:t>
            </a:r>
          </a:p>
          <a:p>
            <a:pPr algn="l">
              <a:buFont typeface="+mj-lt"/>
              <a:buAutoNum type="arabicPeriod"/>
            </a:pPr>
            <a:r>
              <a:rPr lang="en-US" b="1" i="0" dirty="0">
                <a:solidFill>
                  <a:srgbClr val="0D0D0D"/>
                </a:solidFill>
                <a:effectLst/>
                <a:latin typeface="Söhne"/>
              </a:rPr>
              <a:t>Scan Rate</a:t>
            </a:r>
            <a:r>
              <a:rPr lang="en-US" b="0" i="0" dirty="0">
                <a:solidFill>
                  <a:srgbClr val="0D0D0D"/>
                </a:solidFill>
                <a:effectLst/>
                <a:latin typeface="Söhne"/>
              </a:rPr>
              <a:t>: The rate at which the LiDAR sensor can acquire data points. Scan rate is typically measured in points per second or scans per second and is influenced by factors such as pulse repetition rate and scanning pattern.</a:t>
            </a:r>
          </a:p>
          <a:p>
            <a:pPr algn="l">
              <a:buFont typeface="+mj-lt"/>
              <a:buAutoNum type="arabicPeriod"/>
            </a:pPr>
            <a:r>
              <a:rPr lang="en-US" b="1" i="0" dirty="0">
                <a:solidFill>
                  <a:srgbClr val="0D0D0D"/>
                </a:solidFill>
                <a:effectLst/>
                <a:latin typeface="Söhne"/>
              </a:rPr>
              <a:t>Size and Weight</a:t>
            </a:r>
            <a:r>
              <a:rPr lang="en-US" b="0" i="0" dirty="0">
                <a:solidFill>
                  <a:srgbClr val="0D0D0D"/>
                </a:solidFill>
                <a:effectLst/>
                <a:latin typeface="Söhne"/>
              </a:rPr>
              <a:t>: The physical dimensions and weight of the LiDAR sensor. Compact and lightweight sensors are preferred for integration into drones, vehicles, or handheld devices.</a:t>
            </a:r>
          </a:p>
          <a:p>
            <a:endParaRPr lang="en-US" dirty="0"/>
          </a:p>
        </p:txBody>
      </p:sp>
    </p:spTree>
    <p:extLst>
      <p:ext uri="{BB962C8B-B14F-4D97-AF65-F5344CB8AC3E}">
        <p14:creationId xmlns:p14="http://schemas.microsoft.com/office/powerpoint/2010/main" val="19620246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ustom Layout">
  <p:cSld name="Custom Layout">
    <p:bg>
      <p:bgPr>
        <a:blipFill>
          <a:blip r:embed="rId2">
            <a:alphaModFix/>
          </a:blip>
          <a:stretch>
            <a:fillRect/>
          </a:stretch>
        </a:blipFill>
        <a:effectLst/>
      </p:bgPr>
    </p:bg>
    <p:spTree>
      <p:nvGrpSpPr>
        <p:cNvPr id="1"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6"/>
        <p:cNvGrpSpPr/>
        <p:nvPr/>
      </p:nvGrpSpPr>
      <p:grpSpPr>
        <a:xfrm>
          <a:off x="0" y="0"/>
          <a:ext cx="0" cy="0"/>
          <a:chOff x="0" y="0"/>
          <a:chExt cx="0" cy="0"/>
        </a:xfrm>
      </p:grpSpPr>
      <p:sp>
        <p:nvSpPr>
          <p:cNvPr id="37" name="Google Shape;37;p12"/>
          <p:cNvSpPr txBox="1">
            <a:spLocks noGrp="1"/>
          </p:cNvSpPr>
          <p:nvPr>
            <p:ph type="title"/>
          </p:nvPr>
        </p:nvSpPr>
        <p:spPr>
          <a:xfrm>
            <a:off x="629841" y="342900"/>
            <a:ext cx="2949300" cy="12003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PT Sans"/>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8" name="Google Shape;38;p12"/>
          <p:cNvSpPr>
            <a:spLocks noGrp="1"/>
          </p:cNvSpPr>
          <p:nvPr>
            <p:ph type="pic" idx="2"/>
          </p:nvPr>
        </p:nvSpPr>
        <p:spPr>
          <a:xfrm>
            <a:off x="3887391" y="740569"/>
            <a:ext cx="4629300" cy="3655200"/>
          </a:xfrm>
          <a:prstGeom prst="rect">
            <a:avLst/>
          </a:prstGeom>
          <a:noFill/>
          <a:ln>
            <a:noFill/>
          </a:ln>
        </p:spPr>
      </p:sp>
      <p:sp>
        <p:nvSpPr>
          <p:cNvPr id="39" name="Google Shape;39;p12"/>
          <p:cNvSpPr txBox="1">
            <a:spLocks noGrp="1"/>
          </p:cNvSpPr>
          <p:nvPr>
            <p:ph type="body" idx="1"/>
          </p:nvPr>
        </p:nvSpPr>
        <p:spPr>
          <a:xfrm>
            <a:off x="629841" y="1543050"/>
            <a:ext cx="29493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3"/>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4500"/>
              <a:buFont typeface="PT Sans"/>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 name="Google Shape;11;p3"/>
          <p:cNvSpPr txBox="1">
            <a:spLocks noGrp="1"/>
          </p:cNvSpPr>
          <p:nvPr>
            <p:ph type="subTitle" idx="1"/>
          </p:nvPr>
        </p:nvSpPr>
        <p:spPr>
          <a:xfrm>
            <a:off x="1143000" y="2701529"/>
            <a:ext cx="6858000" cy="1241700"/>
          </a:xfrm>
          <a:prstGeom prst="rect">
            <a:avLst/>
          </a:prstGeom>
          <a:noFill/>
          <a:ln>
            <a:noFill/>
          </a:ln>
        </p:spPr>
        <p:txBody>
          <a:bodyPr spcFirstLastPara="1" wrap="square" lIns="68575" tIns="34275" rIns="68575" bIns="34275" anchor="t" anchorCtr="0">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
        <p:cNvGrpSpPr/>
        <p:nvPr/>
      </p:nvGrpSpPr>
      <p:grpSpPr>
        <a:xfrm>
          <a:off x="0" y="0"/>
          <a:ext cx="0" cy="0"/>
          <a:chOff x="0" y="0"/>
          <a:chExt cx="0" cy="0"/>
        </a:xfrm>
      </p:grpSpPr>
      <p:sp>
        <p:nvSpPr>
          <p:cNvPr id="13" name="Google Shape;13;p4"/>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4" name="Google Shape;14;p4"/>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
        <p:cNvGrpSpPr/>
        <p:nvPr/>
      </p:nvGrpSpPr>
      <p:grpSpPr>
        <a:xfrm>
          <a:off x="0" y="0"/>
          <a:ext cx="0" cy="0"/>
          <a:chOff x="0" y="0"/>
          <a:chExt cx="0" cy="0"/>
        </a:xfrm>
      </p:grpSpPr>
      <p:sp>
        <p:nvSpPr>
          <p:cNvPr id="16" name="Google Shape;16;p5"/>
          <p:cNvSpPr txBox="1">
            <a:spLocks noGrp="1"/>
          </p:cNvSpPr>
          <p:nvPr>
            <p:ph type="title"/>
          </p:nvPr>
        </p:nvSpPr>
        <p:spPr>
          <a:xfrm>
            <a:off x="629841" y="342900"/>
            <a:ext cx="2949300" cy="12003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PT Sans"/>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7" name="Google Shape;17;p5"/>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18" name="Google Shape;18;p5"/>
          <p:cNvSpPr txBox="1">
            <a:spLocks noGrp="1"/>
          </p:cNvSpPr>
          <p:nvPr>
            <p:ph type="body" idx="2"/>
          </p:nvPr>
        </p:nvSpPr>
        <p:spPr>
          <a:xfrm>
            <a:off x="629841" y="1543050"/>
            <a:ext cx="29493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Custom Layout">
  <p:cSld name="1_Custom Layout">
    <p:bg>
      <p:bgPr>
        <a:blipFill>
          <a:blip r:embed="rId2">
            <a:alphaModFix/>
          </a:blip>
          <a:stretch>
            <a:fillRect/>
          </a:stretch>
        </a:blipFill>
        <a:effectLst/>
      </p:bgPr>
    </p:bg>
    <p:spTree>
      <p:nvGrpSpPr>
        <p:cNvPr id="1" name="Shape 1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7"/>
          <p:cNvSpPr txBox="1">
            <a:spLocks noGrp="1"/>
          </p:cNvSpPr>
          <p:nvPr>
            <p:ph type="title"/>
          </p:nvPr>
        </p:nvSpPr>
        <p:spPr>
          <a:xfrm>
            <a:off x="623888" y="1282303"/>
            <a:ext cx="7886700" cy="21396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4500"/>
              <a:buFont typeface="PT Sans"/>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2" name="Google Shape;22;p7"/>
          <p:cNvSpPr txBox="1">
            <a:spLocks noGrp="1"/>
          </p:cNvSpPr>
          <p:nvPr>
            <p:ph type="body" idx="1"/>
          </p:nvPr>
        </p:nvSpPr>
        <p:spPr>
          <a:xfrm>
            <a:off x="623888" y="3442097"/>
            <a:ext cx="7886700" cy="11250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3"/>
        <p:cNvGrpSpPr/>
        <p:nvPr/>
      </p:nvGrpSpPr>
      <p:grpSpPr>
        <a:xfrm>
          <a:off x="0" y="0"/>
          <a:ext cx="0" cy="0"/>
          <a:chOff x="0" y="0"/>
          <a:chExt cx="0" cy="0"/>
        </a:xfrm>
      </p:grpSpPr>
      <p:sp>
        <p:nvSpPr>
          <p:cNvPr id="24" name="Google Shape;24;p8"/>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5" name="Google Shape;25;p8"/>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26" name="Google Shape;26;p8"/>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7"/>
        <p:cNvGrpSpPr/>
        <p:nvPr/>
      </p:nvGrpSpPr>
      <p:grpSpPr>
        <a:xfrm>
          <a:off x="0" y="0"/>
          <a:ext cx="0" cy="0"/>
          <a:chOff x="0" y="0"/>
          <a:chExt cx="0" cy="0"/>
        </a:xfrm>
      </p:grpSpPr>
      <p:sp>
        <p:nvSpPr>
          <p:cNvPr id="28" name="Google Shape;28;p9"/>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9" name="Google Shape;29;p9"/>
          <p:cNvSpPr txBox="1">
            <a:spLocks noGrp="1"/>
          </p:cNvSpPr>
          <p:nvPr>
            <p:ph type="body" idx="1"/>
          </p:nvPr>
        </p:nvSpPr>
        <p:spPr>
          <a:xfrm>
            <a:off x="629841" y="1260872"/>
            <a:ext cx="38682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30" name="Google Shape;30;p9"/>
          <p:cNvSpPr txBox="1">
            <a:spLocks noGrp="1"/>
          </p:cNvSpPr>
          <p:nvPr>
            <p:ph type="body" idx="2"/>
          </p:nvPr>
        </p:nvSpPr>
        <p:spPr>
          <a:xfrm>
            <a:off x="629841" y="1878806"/>
            <a:ext cx="3868200" cy="27633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1" name="Google Shape;31;p9"/>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32" name="Google Shape;32;p9"/>
          <p:cNvSpPr txBox="1">
            <a:spLocks noGrp="1"/>
          </p:cNvSpPr>
          <p:nvPr>
            <p:ph type="body" idx="4"/>
          </p:nvPr>
        </p:nvSpPr>
        <p:spPr>
          <a:xfrm>
            <a:off x="4629150" y="1878806"/>
            <a:ext cx="3887400" cy="27633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10"/>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PT Sans"/>
                <a:ea typeface="PT Sans"/>
                <a:cs typeface="PT Sans"/>
                <a:sym typeface="PT Sans"/>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PT Sans"/>
                <a:ea typeface="PT Sans"/>
                <a:cs typeface="PT Sans"/>
                <a:sym typeface="PT Sans"/>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PT Sans"/>
                <a:ea typeface="PT Sans"/>
                <a:cs typeface="PT Sans"/>
                <a:sym typeface="PT Sans"/>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PT Sans"/>
                <a:ea typeface="PT Sans"/>
                <a:cs typeface="PT Sans"/>
                <a:sym typeface="PT Sans"/>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PT Sans"/>
                <a:ea typeface="PT Sans"/>
                <a:cs typeface="PT Sans"/>
                <a:sym typeface="PT Sans"/>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7" name="Google Shape;7;p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PT Sans"/>
              <a:buNone/>
              <a:defRPr sz="3300" b="1" i="0" u="none" strike="noStrike" cap="none">
                <a:solidFill>
                  <a:schemeClr val="dk1"/>
                </a:solidFill>
                <a:latin typeface="PT Sans"/>
                <a:ea typeface="PT Sans"/>
                <a:cs typeface="PT Sans"/>
                <a:sym typeface="PT Sans"/>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customXml" Target="../ink/ink5.xml"/><Relationship Id="rId18" Type="http://schemas.openxmlformats.org/officeDocument/2006/relationships/image" Target="../media/image19.png"/><Relationship Id="rId26" Type="http://schemas.openxmlformats.org/officeDocument/2006/relationships/image" Target="../media/image23.png"/><Relationship Id="rId3" Type="http://schemas.openxmlformats.org/officeDocument/2006/relationships/image" Target="../media/image11.png"/><Relationship Id="rId21" Type="http://schemas.openxmlformats.org/officeDocument/2006/relationships/customXml" Target="../ink/ink9.xml"/><Relationship Id="rId7" Type="http://schemas.openxmlformats.org/officeDocument/2006/relationships/customXml" Target="../ink/ink2.xml"/><Relationship Id="rId12" Type="http://schemas.openxmlformats.org/officeDocument/2006/relationships/image" Target="../media/image16.png"/><Relationship Id="rId17" Type="http://schemas.openxmlformats.org/officeDocument/2006/relationships/customXml" Target="../ink/ink7.xml"/><Relationship Id="rId25" Type="http://schemas.openxmlformats.org/officeDocument/2006/relationships/customXml" Target="../ink/ink11.xml"/><Relationship Id="rId2" Type="http://schemas.openxmlformats.org/officeDocument/2006/relationships/notesSlide" Target="../notesSlides/notesSlide9.xml"/><Relationship Id="rId16" Type="http://schemas.openxmlformats.org/officeDocument/2006/relationships/image" Target="../media/image18.png"/><Relationship Id="rId20" Type="http://schemas.openxmlformats.org/officeDocument/2006/relationships/image" Target="../media/image20.png"/><Relationship Id="rId29" Type="http://schemas.openxmlformats.org/officeDocument/2006/relationships/customXml" Target="../ink/ink13.xml"/><Relationship Id="rId1" Type="http://schemas.openxmlformats.org/officeDocument/2006/relationships/slideLayout" Target="../slideLayouts/slideLayout3.xml"/><Relationship Id="rId6" Type="http://schemas.openxmlformats.org/officeDocument/2006/relationships/image" Target="../media/image13.png"/><Relationship Id="rId11" Type="http://schemas.openxmlformats.org/officeDocument/2006/relationships/customXml" Target="../ink/ink4.xml"/><Relationship Id="rId24" Type="http://schemas.openxmlformats.org/officeDocument/2006/relationships/image" Target="../media/image22.png"/><Relationship Id="rId32" Type="http://schemas.openxmlformats.org/officeDocument/2006/relationships/image" Target="../media/image26.png"/><Relationship Id="rId5" Type="http://schemas.openxmlformats.org/officeDocument/2006/relationships/customXml" Target="../ink/ink1.xml"/><Relationship Id="rId15" Type="http://schemas.openxmlformats.org/officeDocument/2006/relationships/customXml" Target="../ink/ink6.xml"/><Relationship Id="rId23" Type="http://schemas.openxmlformats.org/officeDocument/2006/relationships/customXml" Target="../ink/ink10.xml"/><Relationship Id="rId28" Type="http://schemas.openxmlformats.org/officeDocument/2006/relationships/image" Target="../media/image24.png"/><Relationship Id="rId10" Type="http://schemas.openxmlformats.org/officeDocument/2006/relationships/image" Target="../media/image15.png"/><Relationship Id="rId19" Type="http://schemas.openxmlformats.org/officeDocument/2006/relationships/customXml" Target="../ink/ink8.xml"/><Relationship Id="rId31" Type="http://schemas.openxmlformats.org/officeDocument/2006/relationships/customXml" Target="../ink/ink14.xml"/><Relationship Id="rId4" Type="http://schemas.openxmlformats.org/officeDocument/2006/relationships/image" Target="../media/image12.png"/><Relationship Id="rId9" Type="http://schemas.openxmlformats.org/officeDocument/2006/relationships/customXml" Target="../ink/ink3.xml"/><Relationship Id="rId14" Type="http://schemas.openxmlformats.org/officeDocument/2006/relationships/image" Target="../media/image17.png"/><Relationship Id="rId22" Type="http://schemas.openxmlformats.org/officeDocument/2006/relationships/image" Target="../media/image21.png"/><Relationship Id="rId27" Type="http://schemas.openxmlformats.org/officeDocument/2006/relationships/customXml" Target="../ink/ink12.xml"/><Relationship Id="rId30" Type="http://schemas.openxmlformats.org/officeDocument/2006/relationships/image" Target="../media/image2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hyperlink" Target="https://aevex.com/selecting-the-right-lidar-sensors-for-your-drone/" TargetMode="External"/><Relationship Id="rId2" Type="http://schemas.openxmlformats.org/officeDocument/2006/relationships/hyperlink" Target="https://gisgeography.com/lidar-light-detection-and-ranging/#:~:text=What%20I%20mean%20by%20that,being%20controlled%20in%20a%20platform"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Google Shape;44;p13"/>
          <p:cNvSpPr txBox="1">
            <a:spLocks noGrp="1"/>
          </p:cNvSpPr>
          <p:nvPr>
            <p:ph type="ctrTitle"/>
          </p:nvPr>
        </p:nvSpPr>
        <p:spPr>
          <a:xfrm>
            <a:off x="1143000" y="1790223"/>
            <a:ext cx="6858000" cy="733200"/>
          </a:xfrm>
          <a:prstGeom prst="rect">
            <a:avLst/>
          </a:prstGeom>
        </p:spPr>
        <p:txBody>
          <a:bodyPr spcFirstLastPara="1" wrap="square" lIns="68575" tIns="34275" rIns="68575" bIns="34275" anchor="b" anchorCtr="0">
            <a:noAutofit/>
          </a:bodyPr>
          <a:lstStyle/>
          <a:p>
            <a:pPr marL="0" lvl="0" indent="0" rtl="0">
              <a:spcBef>
                <a:spcPts val="0"/>
              </a:spcBef>
              <a:spcAft>
                <a:spcPts val="0"/>
              </a:spcAft>
              <a:buSzPts val="990"/>
              <a:buNone/>
            </a:pPr>
            <a:r>
              <a:rPr lang="en-US" sz="2600"/>
              <a:t>The Use of LiDAR Sensors on Counter UAS Drones</a:t>
            </a:r>
            <a:endParaRPr lang="en-US" sz="2600" dirty="0"/>
          </a:p>
        </p:txBody>
      </p:sp>
      <p:sp>
        <p:nvSpPr>
          <p:cNvPr id="45" name="Google Shape;45;p13"/>
          <p:cNvSpPr txBox="1">
            <a:spLocks noGrp="1"/>
          </p:cNvSpPr>
          <p:nvPr>
            <p:ph type="subTitle" idx="1"/>
          </p:nvPr>
        </p:nvSpPr>
        <p:spPr>
          <a:xfrm>
            <a:off x="1143000" y="2701529"/>
            <a:ext cx="6858000" cy="1241700"/>
          </a:xfrm>
          <a:prstGeom prst="rect">
            <a:avLst/>
          </a:prstGeom>
        </p:spPr>
        <p:txBody>
          <a:bodyPr spcFirstLastPara="1" wrap="square" lIns="68575" tIns="34275" rIns="68575" bIns="34275" anchor="t" anchorCtr="0">
            <a:normAutofit/>
          </a:bodyPr>
          <a:lstStyle/>
          <a:p>
            <a:pPr marL="0" lvl="0" indent="0" algn="ctr" rtl="0">
              <a:spcBef>
                <a:spcPts val="800"/>
              </a:spcBef>
              <a:spcAft>
                <a:spcPts val="0"/>
              </a:spcAft>
              <a:buNone/>
            </a:pPr>
            <a:r>
              <a:rPr lang="en-US" i="1"/>
              <a:t>Jesse Brewster</a:t>
            </a:r>
            <a:endParaRPr lang="en-US"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1FC3E6-84F2-6629-A999-CD157AFCEC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642CBB-3BA7-9EB7-9525-5C7FF4D12000}"/>
              </a:ext>
            </a:extLst>
          </p:cNvPr>
          <p:cNvSpPr>
            <a:spLocks noGrp="1"/>
          </p:cNvSpPr>
          <p:nvPr>
            <p:ph type="title"/>
          </p:nvPr>
        </p:nvSpPr>
        <p:spPr/>
        <p:txBody>
          <a:bodyPr/>
          <a:lstStyle/>
          <a:p>
            <a:r>
              <a:rPr lang="en-US" dirty="0"/>
              <a:t>Specifications of LiDAR Sensors</a:t>
            </a:r>
          </a:p>
        </p:txBody>
      </p:sp>
      <p:sp>
        <p:nvSpPr>
          <p:cNvPr id="3" name="Text Placeholder 2">
            <a:extLst>
              <a:ext uri="{FF2B5EF4-FFF2-40B4-BE49-F238E27FC236}">
                <a16:creationId xmlns:a16="http://schemas.microsoft.com/office/drawing/2014/main" id="{1A6F3185-F92D-F8F0-C800-2C817719B940}"/>
              </a:ext>
            </a:extLst>
          </p:cNvPr>
          <p:cNvSpPr>
            <a:spLocks noGrp="1"/>
          </p:cNvSpPr>
          <p:nvPr>
            <p:ph type="body" idx="1"/>
          </p:nvPr>
        </p:nvSpPr>
        <p:spPr/>
        <p:txBody>
          <a:bodyPr/>
          <a:lstStyle/>
          <a:p>
            <a:endParaRPr lang="en-US" dirty="0"/>
          </a:p>
        </p:txBody>
      </p:sp>
      <p:pic>
        <p:nvPicPr>
          <p:cNvPr id="6" name="Picture 5">
            <a:extLst>
              <a:ext uri="{FF2B5EF4-FFF2-40B4-BE49-F238E27FC236}">
                <a16:creationId xmlns:a16="http://schemas.microsoft.com/office/drawing/2014/main" id="{FBB0E007-F6F5-2804-0AC1-C204B17382A9}"/>
              </a:ext>
            </a:extLst>
          </p:cNvPr>
          <p:cNvPicPr>
            <a:picLocks noChangeAspect="1"/>
          </p:cNvPicPr>
          <p:nvPr/>
        </p:nvPicPr>
        <p:blipFill>
          <a:blip r:embed="rId3"/>
          <a:stretch>
            <a:fillRect/>
          </a:stretch>
        </p:blipFill>
        <p:spPr>
          <a:xfrm>
            <a:off x="837397" y="1369219"/>
            <a:ext cx="4697111" cy="2055289"/>
          </a:xfrm>
          <a:prstGeom prst="rect">
            <a:avLst/>
          </a:prstGeom>
        </p:spPr>
      </p:pic>
      <p:pic>
        <p:nvPicPr>
          <p:cNvPr id="8" name="Picture 7">
            <a:extLst>
              <a:ext uri="{FF2B5EF4-FFF2-40B4-BE49-F238E27FC236}">
                <a16:creationId xmlns:a16="http://schemas.microsoft.com/office/drawing/2014/main" id="{C4C54DB5-1CAB-3C03-CA21-15ADFB387F31}"/>
              </a:ext>
            </a:extLst>
          </p:cNvPr>
          <p:cNvPicPr>
            <a:picLocks noChangeAspect="1"/>
          </p:cNvPicPr>
          <p:nvPr/>
        </p:nvPicPr>
        <p:blipFill rotWithShape="1">
          <a:blip r:embed="rId4"/>
          <a:srcRect t="2189"/>
          <a:stretch/>
        </p:blipFill>
        <p:spPr>
          <a:xfrm>
            <a:off x="5534508" y="1369219"/>
            <a:ext cx="2779547" cy="1537610"/>
          </a:xfrm>
          <a:prstGeom prst="rect">
            <a:avLst/>
          </a:prstGeom>
        </p:spPr>
      </p:pic>
      <mc:AlternateContent xmlns:mc="http://schemas.openxmlformats.org/markup-compatibility/2006" xmlns:p14="http://schemas.microsoft.com/office/powerpoint/2010/main">
        <mc:Choice Requires="p14">
          <p:contentPart p14:bwMode="auto" r:id="rId5">
            <p14:nvContentPartPr>
              <p14:cNvPr id="14" name="Ink 13">
                <a:extLst>
                  <a:ext uri="{FF2B5EF4-FFF2-40B4-BE49-F238E27FC236}">
                    <a16:creationId xmlns:a16="http://schemas.microsoft.com/office/drawing/2014/main" id="{6DAC794B-7644-31CF-D9C3-FE0F6D568EDB}"/>
                  </a:ext>
                </a:extLst>
              </p14:cNvPr>
              <p14:cNvContentPartPr/>
              <p14:nvPr/>
            </p14:nvContentPartPr>
            <p14:xfrm>
              <a:off x="1994589" y="1766823"/>
              <a:ext cx="224280" cy="360"/>
            </p14:xfrm>
          </p:contentPart>
        </mc:Choice>
        <mc:Fallback xmlns="">
          <p:pic>
            <p:nvPicPr>
              <p:cNvPr id="14" name="Ink 13">
                <a:extLst>
                  <a:ext uri="{FF2B5EF4-FFF2-40B4-BE49-F238E27FC236}">
                    <a16:creationId xmlns:a16="http://schemas.microsoft.com/office/drawing/2014/main" id="{6DAC794B-7644-31CF-D9C3-FE0F6D568EDB}"/>
                  </a:ext>
                </a:extLst>
              </p:cNvPr>
              <p:cNvPicPr/>
              <p:nvPr/>
            </p:nvPicPr>
            <p:blipFill>
              <a:blip r:embed="rId6"/>
              <a:stretch>
                <a:fillRect/>
              </a:stretch>
            </p:blipFill>
            <p:spPr>
              <a:xfrm>
                <a:off x="1976949" y="1731183"/>
                <a:ext cx="25992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5" name="Ink 14">
                <a:extLst>
                  <a:ext uri="{FF2B5EF4-FFF2-40B4-BE49-F238E27FC236}">
                    <a16:creationId xmlns:a16="http://schemas.microsoft.com/office/drawing/2014/main" id="{116C965D-4CE3-0A22-D9E9-81E9E7AEC1CC}"/>
                  </a:ext>
                </a:extLst>
              </p14:cNvPr>
              <p14:cNvContentPartPr/>
              <p14:nvPr/>
            </p14:nvContentPartPr>
            <p14:xfrm>
              <a:off x="4798269" y="1665663"/>
              <a:ext cx="616320" cy="360"/>
            </p14:xfrm>
          </p:contentPart>
        </mc:Choice>
        <mc:Fallback xmlns="">
          <p:pic>
            <p:nvPicPr>
              <p:cNvPr id="15" name="Ink 14">
                <a:extLst>
                  <a:ext uri="{FF2B5EF4-FFF2-40B4-BE49-F238E27FC236}">
                    <a16:creationId xmlns:a16="http://schemas.microsoft.com/office/drawing/2014/main" id="{116C965D-4CE3-0A22-D9E9-81E9E7AEC1CC}"/>
                  </a:ext>
                </a:extLst>
              </p:cNvPr>
              <p:cNvPicPr/>
              <p:nvPr/>
            </p:nvPicPr>
            <p:blipFill>
              <a:blip r:embed="rId8"/>
              <a:stretch>
                <a:fillRect/>
              </a:stretch>
            </p:blipFill>
            <p:spPr>
              <a:xfrm>
                <a:off x="4780269" y="1630023"/>
                <a:ext cx="65196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6" name="Ink 15">
                <a:extLst>
                  <a:ext uri="{FF2B5EF4-FFF2-40B4-BE49-F238E27FC236}">
                    <a16:creationId xmlns:a16="http://schemas.microsoft.com/office/drawing/2014/main" id="{A3C5E7D8-B59F-6742-C8FB-07513419B4B5}"/>
                  </a:ext>
                </a:extLst>
              </p14:cNvPr>
              <p14:cNvContentPartPr/>
              <p14:nvPr/>
            </p14:nvContentPartPr>
            <p14:xfrm>
              <a:off x="4524309" y="1766823"/>
              <a:ext cx="230760" cy="360"/>
            </p14:xfrm>
          </p:contentPart>
        </mc:Choice>
        <mc:Fallback xmlns="">
          <p:pic>
            <p:nvPicPr>
              <p:cNvPr id="16" name="Ink 15">
                <a:extLst>
                  <a:ext uri="{FF2B5EF4-FFF2-40B4-BE49-F238E27FC236}">
                    <a16:creationId xmlns:a16="http://schemas.microsoft.com/office/drawing/2014/main" id="{A3C5E7D8-B59F-6742-C8FB-07513419B4B5}"/>
                  </a:ext>
                </a:extLst>
              </p:cNvPr>
              <p:cNvPicPr/>
              <p:nvPr/>
            </p:nvPicPr>
            <p:blipFill>
              <a:blip r:embed="rId10"/>
              <a:stretch>
                <a:fillRect/>
              </a:stretch>
            </p:blipFill>
            <p:spPr>
              <a:xfrm>
                <a:off x="4506669" y="1731183"/>
                <a:ext cx="2664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7" name="Ink 16">
                <a:extLst>
                  <a:ext uri="{FF2B5EF4-FFF2-40B4-BE49-F238E27FC236}">
                    <a16:creationId xmlns:a16="http://schemas.microsoft.com/office/drawing/2014/main" id="{F535962D-23F9-1F3A-B71A-234FFB159DF2}"/>
                  </a:ext>
                </a:extLst>
              </p14:cNvPr>
              <p14:cNvContentPartPr/>
              <p14:nvPr/>
            </p14:nvContentPartPr>
            <p14:xfrm>
              <a:off x="4365909" y="1863303"/>
              <a:ext cx="297360" cy="360"/>
            </p14:xfrm>
          </p:contentPart>
        </mc:Choice>
        <mc:Fallback xmlns="">
          <p:pic>
            <p:nvPicPr>
              <p:cNvPr id="17" name="Ink 16">
                <a:extLst>
                  <a:ext uri="{FF2B5EF4-FFF2-40B4-BE49-F238E27FC236}">
                    <a16:creationId xmlns:a16="http://schemas.microsoft.com/office/drawing/2014/main" id="{F535962D-23F9-1F3A-B71A-234FFB159DF2}"/>
                  </a:ext>
                </a:extLst>
              </p:cNvPr>
              <p:cNvPicPr/>
              <p:nvPr/>
            </p:nvPicPr>
            <p:blipFill>
              <a:blip r:embed="rId12"/>
              <a:stretch>
                <a:fillRect/>
              </a:stretch>
            </p:blipFill>
            <p:spPr>
              <a:xfrm>
                <a:off x="4348269" y="1827303"/>
                <a:ext cx="333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8" name="Ink 17">
                <a:extLst>
                  <a:ext uri="{FF2B5EF4-FFF2-40B4-BE49-F238E27FC236}">
                    <a16:creationId xmlns:a16="http://schemas.microsoft.com/office/drawing/2014/main" id="{7D73970C-F34A-7DB1-C683-96C8B114D8A6}"/>
                  </a:ext>
                </a:extLst>
              </p14:cNvPr>
              <p14:cNvContentPartPr/>
              <p14:nvPr/>
            </p14:nvContentPartPr>
            <p14:xfrm>
              <a:off x="6968709" y="1689783"/>
              <a:ext cx="1231920" cy="360"/>
            </p14:xfrm>
          </p:contentPart>
        </mc:Choice>
        <mc:Fallback xmlns="">
          <p:pic>
            <p:nvPicPr>
              <p:cNvPr id="18" name="Ink 17">
                <a:extLst>
                  <a:ext uri="{FF2B5EF4-FFF2-40B4-BE49-F238E27FC236}">
                    <a16:creationId xmlns:a16="http://schemas.microsoft.com/office/drawing/2014/main" id="{7D73970C-F34A-7DB1-C683-96C8B114D8A6}"/>
                  </a:ext>
                </a:extLst>
              </p:cNvPr>
              <p:cNvPicPr/>
              <p:nvPr/>
            </p:nvPicPr>
            <p:blipFill>
              <a:blip r:embed="rId14"/>
              <a:stretch>
                <a:fillRect/>
              </a:stretch>
            </p:blipFill>
            <p:spPr>
              <a:xfrm>
                <a:off x="6950709" y="1654143"/>
                <a:ext cx="126756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9" name="Ink 18">
                <a:extLst>
                  <a:ext uri="{FF2B5EF4-FFF2-40B4-BE49-F238E27FC236}">
                    <a16:creationId xmlns:a16="http://schemas.microsoft.com/office/drawing/2014/main" id="{28CBE5EC-54DF-ACF1-E642-0EB6B63FF9C3}"/>
                  </a:ext>
                </a:extLst>
              </p14:cNvPr>
              <p14:cNvContentPartPr/>
              <p14:nvPr/>
            </p14:nvContentPartPr>
            <p14:xfrm>
              <a:off x="2285829" y="2632983"/>
              <a:ext cx="295560" cy="360"/>
            </p14:xfrm>
          </p:contentPart>
        </mc:Choice>
        <mc:Fallback xmlns="">
          <p:pic>
            <p:nvPicPr>
              <p:cNvPr id="19" name="Ink 18">
                <a:extLst>
                  <a:ext uri="{FF2B5EF4-FFF2-40B4-BE49-F238E27FC236}">
                    <a16:creationId xmlns:a16="http://schemas.microsoft.com/office/drawing/2014/main" id="{28CBE5EC-54DF-ACF1-E642-0EB6B63FF9C3}"/>
                  </a:ext>
                </a:extLst>
              </p:cNvPr>
              <p:cNvPicPr/>
              <p:nvPr/>
            </p:nvPicPr>
            <p:blipFill>
              <a:blip r:embed="rId16"/>
              <a:stretch>
                <a:fillRect/>
              </a:stretch>
            </p:blipFill>
            <p:spPr>
              <a:xfrm>
                <a:off x="2268189" y="2597343"/>
                <a:ext cx="3312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0" name="Ink 19">
                <a:extLst>
                  <a:ext uri="{FF2B5EF4-FFF2-40B4-BE49-F238E27FC236}">
                    <a16:creationId xmlns:a16="http://schemas.microsoft.com/office/drawing/2014/main" id="{39D6DCD5-0DA1-9C6A-38C4-03D2EAD17845}"/>
                  </a:ext>
                </a:extLst>
              </p14:cNvPr>
              <p14:cNvContentPartPr/>
              <p14:nvPr/>
            </p14:nvContentPartPr>
            <p14:xfrm>
              <a:off x="1997109" y="2719743"/>
              <a:ext cx="192960" cy="360"/>
            </p14:xfrm>
          </p:contentPart>
        </mc:Choice>
        <mc:Fallback xmlns="">
          <p:pic>
            <p:nvPicPr>
              <p:cNvPr id="20" name="Ink 19">
                <a:extLst>
                  <a:ext uri="{FF2B5EF4-FFF2-40B4-BE49-F238E27FC236}">
                    <a16:creationId xmlns:a16="http://schemas.microsoft.com/office/drawing/2014/main" id="{39D6DCD5-0DA1-9C6A-38C4-03D2EAD17845}"/>
                  </a:ext>
                </a:extLst>
              </p:cNvPr>
              <p:cNvPicPr/>
              <p:nvPr/>
            </p:nvPicPr>
            <p:blipFill>
              <a:blip r:embed="rId18"/>
              <a:stretch>
                <a:fillRect/>
              </a:stretch>
            </p:blipFill>
            <p:spPr>
              <a:xfrm>
                <a:off x="1979109" y="2684103"/>
                <a:ext cx="2286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1" name="Ink 20">
                <a:extLst>
                  <a:ext uri="{FF2B5EF4-FFF2-40B4-BE49-F238E27FC236}">
                    <a16:creationId xmlns:a16="http://schemas.microsoft.com/office/drawing/2014/main" id="{F1BA1A08-956E-43A0-2A0A-EC35367756D9}"/>
                  </a:ext>
                </a:extLst>
              </p14:cNvPr>
              <p14:cNvContentPartPr/>
              <p14:nvPr/>
            </p14:nvContentPartPr>
            <p14:xfrm>
              <a:off x="1833309" y="2820903"/>
              <a:ext cx="293400" cy="360"/>
            </p14:xfrm>
          </p:contentPart>
        </mc:Choice>
        <mc:Fallback xmlns="">
          <p:pic>
            <p:nvPicPr>
              <p:cNvPr id="21" name="Ink 20">
                <a:extLst>
                  <a:ext uri="{FF2B5EF4-FFF2-40B4-BE49-F238E27FC236}">
                    <a16:creationId xmlns:a16="http://schemas.microsoft.com/office/drawing/2014/main" id="{F1BA1A08-956E-43A0-2A0A-EC35367756D9}"/>
                  </a:ext>
                </a:extLst>
              </p:cNvPr>
              <p:cNvPicPr/>
              <p:nvPr/>
            </p:nvPicPr>
            <p:blipFill>
              <a:blip r:embed="rId20"/>
              <a:stretch>
                <a:fillRect/>
              </a:stretch>
            </p:blipFill>
            <p:spPr>
              <a:xfrm>
                <a:off x="1815309" y="2784903"/>
                <a:ext cx="32904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2" name="Ink 21">
                <a:extLst>
                  <a:ext uri="{FF2B5EF4-FFF2-40B4-BE49-F238E27FC236}">
                    <a16:creationId xmlns:a16="http://schemas.microsoft.com/office/drawing/2014/main" id="{4775C972-822B-D369-AEA0-7B32EA2B4E94}"/>
                  </a:ext>
                </a:extLst>
              </p14:cNvPr>
              <p14:cNvContentPartPr/>
              <p14:nvPr/>
            </p14:nvContentPartPr>
            <p14:xfrm>
              <a:off x="4345749" y="2811183"/>
              <a:ext cx="331560" cy="360"/>
            </p14:xfrm>
          </p:contentPart>
        </mc:Choice>
        <mc:Fallback xmlns="">
          <p:pic>
            <p:nvPicPr>
              <p:cNvPr id="22" name="Ink 21">
                <a:extLst>
                  <a:ext uri="{FF2B5EF4-FFF2-40B4-BE49-F238E27FC236}">
                    <a16:creationId xmlns:a16="http://schemas.microsoft.com/office/drawing/2014/main" id="{4775C972-822B-D369-AEA0-7B32EA2B4E94}"/>
                  </a:ext>
                </a:extLst>
              </p:cNvPr>
              <p:cNvPicPr/>
              <p:nvPr/>
            </p:nvPicPr>
            <p:blipFill>
              <a:blip r:embed="rId22"/>
              <a:stretch>
                <a:fillRect/>
              </a:stretch>
            </p:blipFill>
            <p:spPr>
              <a:xfrm>
                <a:off x="4327749" y="2775543"/>
                <a:ext cx="3672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3" name="Ink 22">
                <a:extLst>
                  <a:ext uri="{FF2B5EF4-FFF2-40B4-BE49-F238E27FC236}">
                    <a16:creationId xmlns:a16="http://schemas.microsoft.com/office/drawing/2014/main" id="{3F7A79BF-B242-0C5B-A8BA-D5B17CFE77AF}"/>
                  </a:ext>
                </a:extLst>
              </p14:cNvPr>
              <p14:cNvContentPartPr/>
              <p14:nvPr/>
            </p14:nvContentPartPr>
            <p14:xfrm>
              <a:off x="4528629" y="2715063"/>
              <a:ext cx="227160" cy="360"/>
            </p14:xfrm>
          </p:contentPart>
        </mc:Choice>
        <mc:Fallback xmlns="">
          <p:pic>
            <p:nvPicPr>
              <p:cNvPr id="23" name="Ink 22">
                <a:extLst>
                  <a:ext uri="{FF2B5EF4-FFF2-40B4-BE49-F238E27FC236}">
                    <a16:creationId xmlns:a16="http://schemas.microsoft.com/office/drawing/2014/main" id="{3F7A79BF-B242-0C5B-A8BA-D5B17CFE77AF}"/>
                  </a:ext>
                </a:extLst>
              </p:cNvPr>
              <p:cNvPicPr/>
              <p:nvPr/>
            </p:nvPicPr>
            <p:blipFill>
              <a:blip r:embed="rId24"/>
              <a:stretch>
                <a:fillRect/>
              </a:stretch>
            </p:blipFill>
            <p:spPr>
              <a:xfrm>
                <a:off x="4510629" y="2679063"/>
                <a:ext cx="2628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4" name="Ink 23">
                <a:extLst>
                  <a:ext uri="{FF2B5EF4-FFF2-40B4-BE49-F238E27FC236}">
                    <a16:creationId xmlns:a16="http://schemas.microsoft.com/office/drawing/2014/main" id="{8BD686EB-29EA-E31D-0DC1-FF12BAFEA6CB}"/>
                  </a:ext>
                </a:extLst>
              </p14:cNvPr>
              <p14:cNvContentPartPr/>
              <p14:nvPr/>
            </p14:nvContentPartPr>
            <p14:xfrm>
              <a:off x="4822029" y="2623623"/>
              <a:ext cx="323640" cy="360"/>
            </p14:xfrm>
          </p:contentPart>
        </mc:Choice>
        <mc:Fallback xmlns="">
          <p:pic>
            <p:nvPicPr>
              <p:cNvPr id="24" name="Ink 23">
                <a:extLst>
                  <a:ext uri="{FF2B5EF4-FFF2-40B4-BE49-F238E27FC236}">
                    <a16:creationId xmlns:a16="http://schemas.microsoft.com/office/drawing/2014/main" id="{8BD686EB-29EA-E31D-0DC1-FF12BAFEA6CB}"/>
                  </a:ext>
                </a:extLst>
              </p:cNvPr>
              <p:cNvPicPr/>
              <p:nvPr/>
            </p:nvPicPr>
            <p:blipFill>
              <a:blip r:embed="rId26"/>
              <a:stretch>
                <a:fillRect/>
              </a:stretch>
            </p:blipFill>
            <p:spPr>
              <a:xfrm>
                <a:off x="4804389" y="2587623"/>
                <a:ext cx="35928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5" name="Ink 24">
                <a:extLst>
                  <a:ext uri="{FF2B5EF4-FFF2-40B4-BE49-F238E27FC236}">
                    <a16:creationId xmlns:a16="http://schemas.microsoft.com/office/drawing/2014/main" id="{05E7BF30-CF31-3577-C0A6-734E5FDDB213}"/>
                  </a:ext>
                </a:extLst>
              </p14:cNvPr>
              <p14:cNvContentPartPr/>
              <p14:nvPr/>
            </p14:nvContentPartPr>
            <p14:xfrm>
              <a:off x="6983109" y="2382783"/>
              <a:ext cx="1130400" cy="360"/>
            </p14:xfrm>
          </p:contentPart>
        </mc:Choice>
        <mc:Fallback xmlns="">
          <p:pic>
            <p:nvPicPr>
              <p:cNvPr id="25" name="Ink 24">
                <a:extLst>
                  <a:ext uri="{FF2B5EF4-FFF2-40B4-BE49-F238E27FC236}">
                    <a16:creationId xmlns:a16="http://schemas.microsoft.com/office/drawing/2014/main" id="{05E7BF30-CF31-3577-C0A6-734E5FDDB213}"/>
                  </a:ext>
                </a:extLst>
              </p:cNvPr>
              <p:cNvPicPr/>
              <p:nvPr/>
            </p:nvPicPr>
            <p:blipFill>
              <a:blip r:embed="rId28"/>
              <a:stretch>
                <a:fillRect/>
              </a:stretch>
            </p:blipFill>
            <p:spPr>
              <a:xfrm>
                <a:off x="6965109" y="2347143"/>
                <a:ext cx="116604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6" name="Ink 25">
                <a:extLst>
                  <a:ext uri="{FF2B5EF4-FFF2-40B4-BE49-F238E27FC236}">
                    <a16:creationId xmlns:a16="http://schemas.microsoft.com/office/drawing/2014/main" id="{95A0BFF6-EF05-3D37-BA7E-5FF0DA4115FC}"/>
                  </a:ext>
                </a:extLst>
              </p14:cNvPr>
              <p14:cNvContentPartPr/>
              <p14:nvPr/>
            </p14:nvContentPartPr>
            <p14:xfrm>
              <a:off x="2285829" y="1669263"/>
              <a:ext cx="235800" cy="15480"/>
            </p14:xfrm>
          </p:contentPart>
        </mc:Choice>
        <mc:Fallback xmlns="">
          <p:pic>
            <p:nvPicPr>
              <p:cNvPr id="26" name="Ink 25">
                <a:extLst>
                  <a:ext uri="{FF2B5EF4-FFF2-40B4-BE49-F238E27FC236}">
                    <a16:creationId xmlns:a16="http://schemas.microsoft.com/office/drawing/2014/main" id="{95A0BFF6-EF05-3D37-BA7E-5FF0DA4115FC}"/>
                  </a:ext>
                </a:extLst>
              </p:cNvPr>
              <p:cNvPicPr/>
              <p:nvPr/>
            </p:nvPicPr>
            <p:blipFill>
              <a:blip r:embed="rId30"/>
              <a:stretch>
                <a:fillRect/>
              </a:stretch>
            </p:blipFill>
            <p:spPr>
              <a:xfrm>
                <a:off x="2268189" y="1633623"/>
                <a:ext cx="271440" cy="871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7" name="Ink 26">
                <a:extLst>
                  <a:ext uri="{FF2B5EF4-FFF2-40B4-BE49-F238E27FC236}">
                    <a16:creationId xmlns:a16="http://schemas.microsoft.com/office/drawing/2014/main" id="{315B9B77-7786-AB9D-F7FC-8B2516CC1E2C}"/>
                  </a:ext>
                </a:extLst>
              </p14:cNvPr>
              <p14:cNvContentPartPr/>
              <p14:nvPr/>
            </p14:nvContentPartPr>
            <p14:xfrm>
              <a:off x="1847709" y="1867983"/>
              <a:ext cx="277920" cy="360"/>
            </p14:xfrm>
          </p:contentPart>
        </mc:Choice>
        <mc:Fallback xmlns="">
          <p:pic>
            <p:nvPicPr>
              <p:cNvPr id="27" name="Ink 26">
                <a:extLst>
                  <a:ext uri="{FF2B5EF4-FFF2-40B4-BE49-F238E27FC236}">
                    <a16:creationId xmlns:a16="http://schemas.microsoft.com/office/drawing/2014/main" id="{315B9B77-7786-AB9D-F7FC-8B2516CC1E2C}"/>
                  </a:ext>
                </a:extLst>
              </p:cNvPr>
              <p:cNvPicPr/>
              <p:nvPr/>
            </p:nvPicPr>
            <p:blipFill>
              <a:blip r:embed="rId32"/>
              <a:stretch>
                <a:fillRect/>
              </a:stretch>
            </p:blipFill>
            <p:spPr>
              <a:xfrm>
                <a:off x="1830069" y="1831983"/>
                <a:ext cx="313560" cy="72000"/>
              </a:xfrm>
              <a:prstGeom prst="rect">
                <a:avLst/>
              </a:prstGeom>
            </p:spPr>
          </p:pic>
        </mc:Fallback>
      </mc:AlternateContent>
    </p:spTree>
    <p:extLst>
      <p:ext uri="{BB962C8B-B14F-4D97-AF65-F5344CB8AC3E}">
        <p14:creationId xmlns:p14="http://schemas.microsoft.com/office/powerpoint/2010/main" val="3243789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50C54-AA87-5AC1-49E8-6F06BBB265C2}"/>
              </a:ext>
            </a:extLst>
          </p:cNvPr>
          <p:cNvSpPr>
            <a:spLocks noGrp="1"/>
          </p:cNvSpPr>
          <p:nvPr>
            <p:ph type="title"/>
          </p:nvPr>
        </p:nvSpPr>
        <p:spPr/>
        <p:txBody>
          <a:bodyPr/>
          <a:lstStyle/>
          <a:p>
            <a:r>
              <a:rPr lang="en-US" dirty="0"/>
              <a:t>Counter UAS Drones</a:t>
            </a:r>
          </a:p>
        </p:txBody>
      </p:sp>
      <p:sp>
        <p:nvSpPr>
          <p:cNvPr id="3" name="Text Placeholder 2">
            <a:extLst>
              <a:ext uri="{FF2B5EF4-FFF2-40B4-BE49-F238E27FC236}">
                <a16:creationId xmlns:a16="http://schemas.microsoft.com/office/drawing/2014/main" id="{ACAD02A2-CBC4-D4AA-05B5-61F75F5E834C}"/>
              </a:ext>
            </a:extLst>
          </p:cNvPr>
          <p:cNvSpPr>
            <a:spLocks noGrp="1"/>
          </p:cNvSpPr>
          <p:nvPr>
            <p:ph type="body" idx="1"/>
          </p:nvPr>
        </p:nvSpPr>
        <p:spPr/>
        <p:txBody>
          <a:bodyPr/>
          <a:lstStyle/>
          <a:p>
            <a:r>
              <a:rPr lang="en-US" dirty="0"/>
              <a:t>Unmanned Aerial Systems are becoming increasingly more popular which means the defense of them is essential to safety</a:t>
            </a:r>
          </a:p>
          <a:p>
            <a:r>
              <a:rPr lang="en-US" dirty="0"/>
              <a:t>Counter UAS drones are essential for safeguarding critical infrastructure </a:t>
            </a:r>
          </a:p>
          <a:p>
            <a:r>
              <a:rPr lang="en-US" dirty="0"/>
              <a:t>Militaries across the world are implementing them but need as many sensors as possible to locate and eliminate drones</a:t>
            </a:r>
          </a:p>
        </p:txBody>
      </p:sp>
    </p:spTree>
    <p:extLst>
      <p:ext uri="{BB962C8B-B14F-4D97-AF65-F5344CB8AC3E}">
        <p14:creationId xmlns:p14="http://schemas.microsoft.com/office/powerpoint/2010/main" val="34323653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66F45-5A26-33B3-C17A-8948114ED035}"/>
              </a:ext>
            </a:extLst>
          </p:cNvPr>
          <p:cNvSpPr>
            <a:spLocks noGrp="1"/>
          </p:cNvSpPr>
          <p:nvPr>
            <p:ph type="title"/>
          </p:nvPr>
        </p:nvSpPr>
        <p:spPr/>
        <p:txBody>
          <a:bodyPr/>
          <a:lstStyle/>
          <a:p>
            <a:r>
              <a:rPr lang="en-US" dirty="0"/>
              <a:t>LiDAR on Counter UAS Drones</a:t>
            </a:r>
          </a:p>
        </p:txBody>
      </p:sp>
      <p:sp>
        <p:nvSpPr>
          <p:cNvPr id="3" name="Text Placeholder 2">
            <a:extLst>
              <a:ext uri="{FF2B5EF4-FFF2-40B4-BE49-F238E27FC236}">
                <a16:creationId xmlns:a16="http://schemas.microsoft.com/office/drawing/2014/main" id="{30FB1A81-DAC3-0961-785D-977CA86DA900}"/>
              </a:ext>
            </a:extLst>
          </p:cNvPr>
          <p:cNvSpPr>
            <a:spLocks noGrp="1"/>
          </p:cNvSpPr>
          <p:nvPr>
            <p:ph type="body" idx="1"/>
          </p:nvPr>
        </p:nvSpPr>
        <p:spPr>
          <a:xfrm>
            <a:off x="628651" y="1369219"/>
            <a:ext cx="5260284" cy="3263400"/>
          </a:xfrm>
        </p:spPr>
        <p:txBody>
          <a:bodyPr>
            <a:normAutofit/>
          </a:bodyPr>
          <a:lstStyle/>
          <a:p>
            <a:r>
              <a:rPr lang="en-US" dirty="0"/>
              <a:t>Precise Detection</a:t>
            </a:r>
          </a:p>
          <a:p>
            <a:r>
              <a:rPr lang="en-US" dirty="0"/>
              <a:t>3D Mapping and Targeting</a:t>
            </a:r>
          </a:p>
          <a:p>
            <a:r>
              <a:rPr lang="en-US" dirty="0"/>
              <a:t>Real-time Tracking</a:t>
            </a:r>
          </a:p>
          <a:p>
            <a:r>
              <a:rPr lang="en-US" dirty="0"/>
              <a:t>Integration with Automated Response Systems</a:t>
            </a:r>
          </a:p>
        </p:txBody>
      </p:sp>
      <p:pic>
        <p:nvPicPr>
          <p:cNvPr id="7" name="Picture 6">
            <a:extLst>
              <a:ext uri="{FF2B5EF4-FFF2-40B4-BE49-F238E27FC236}">
                <a16:creationId xmlns:a16="http://schemas.microsoft.com/office/drawing/2014/main" id="{24D2D468-241B-C457-5C3F-AD68F759EA2D}"/>
              </a:ext>
            </a:extLst>
          </p:cNvPr>
          <p:cNvPicPr>
            <a:picLocks noChangeAspect="1"/>
          </p:cNvPicPr>
          <p:nvPr/>
        </p:nvPicPr>
        <p:blipFill>
          <a:blip r:embed="rId3"/>
          <a:stretch>
            <a:fillRect/>
          </a:stretch>
        </p:blipFill>
        <p:spPr>
          <a:xfrm>
            <a:off x="5888935" y="3162912"/>
            <a:ext cx="3038497" cy="1706743"/>
          </a:xfrm>
          <a:prstGeom prst="rect">
            <a:avLst/>
          </a:prstGeom>
        </p:spPr>
      </p:pic>
      <p:pic>
        <p:nvPicPr>
          <p:cNvPr id="9" name="Picture 8">
            <a:extLst>
              <a:ext uri="{FF2B5EF4-FFF2-40B4-BE49-F238E27FC236}">
                <a16:creationId xmlns:a16="http://schemas.microsoft.com/office/drawing/2014/main" id="{36ACD5BD-F3EF-D45C-2883-DEE23F960EF7}"/>
              </a:ext>
            </a:extLst>
          </p:cNvPr>
          <p:cNvPicPr>
            <a:picLocks noChangeAspect="1"/>
          </p:cNvPicPr>
          <p:nvPr/>
        </p:nvPicPr>
        <p:blipFill rotWithShape="1">
          <a:blip r:embed="rId4"/>
          <a:srcRect t="5838" b="14814"/>
          <a:stretch/>
        </p:blipFill>
        <p:spPr>
          <a:xfrm>
            <a:off x="5888934" y="1283362"/>
            <a:ext cx="3038497" cy="1394451"/>
          </a:xfrm>
          <a:prstGeom prst="rect">
            <a:avLst/>
          </a:prstGeom>
        </p:spPr>
      </p:pic>
    </p:spTree>
    <p:extLst>
      <p:ext uri="{BB962C8B-B14F-4D97-AF65-F5344CB8AC3E}">
        <p14:creationId xmlns:p14="http://schemas.microsoft.com/office/powerpoint/2010/main" val="1388349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387B6-C487-4ABA-B472-B7D3B6A5DA39}"/>
              </a:ext>
            </a:extLst>
          </p:cNvPr>
          <p:cNvSpPr>
            <a:spLocks noGrp="1"/>
          </p:cNvSpPr>
          <p:nvPr>
            <p:ph type="title"/>
          </p:nvPr>
        </p:nvSpPr>
        <p:spPr/>
        <p:txBody>
          <a:bodyPr/>
          <a:lstStyle/>
          <a:p>
            <a:r>
              <a:rPr lang="en-US" dirty="0"/>
              <a:t>Sources</a:t>
            </a:r>
          </a:p>
        </p:txBody>
      </p:sp>
      <p:sp>
        <p:nvSpPr>
          <p:cNvPr id="3" name="Text Placeholder 2">
            <a:extLst>
              <a:ext uri="{FF2B5EF4-FFF2-40B4-BE49-F238E27FC236}">
                <a16:creationId xmlns:a16="http://schemas.microsoft.com/office/drawing/2014/main" id="{907BF892-07F3-CC05-16CE-D971782F6F6F}"/>
              </a:ext>
            </a:extLst>
          </p:cNvPr>
          <p:cNvSpPr>
            <a:spLocks noGrp="1"/>
          </p:cNvSpPr>
          <p:nvPr>
            <p:ph type="body" idx="1"/>
          </p:nvPr>
        </p:nvSpPr>
        <p:spPr/>
        <p:txBody>
          <a:bodyPr/>
          <a:lstStyle/>
          <a:p>
            <a:r>
              <a:rPr lang="en-US" dirty="0">
                <a:hlinkClick r:id="rId2"/>
              </a:rPr>
              <a:t>https://gisgeography.com/lidar-light-detection-and-ranging/#:~:text=What%20I%20mean%20by%20that,being%20controlled%20in%20a%20platform</a:t>
            </a:r>
            <a:r>
              <a:rPr lang="en-US" dirty="0"/>
              <a:t>.</a:t>
            </a:r>
          </a:p>
          <a:p>
            <a:r>
              <a:rPr lang="en-US" dirty="0">
                <a:hlinkClick r:id="rId3"/>
              </a:rPr>
              <a:t>https://aevex.com/selecting-the-right-lidar-sensors-for-your-drone/</a:t>
            </a:r>
            <a:endParaRPr lang="en-US" dirty="0"/>
          </a:p>
          <a:p>
            <a:endParaRPr lang="en-US" dirty="0"/>
          </a:p>
        </p:txBody>
      </p:sp>
    </p:spTree>
    <p:extLst>
      <p:ext uri="{BB962C8B-B14F-4D97-AF65-F5344CB8AC3E}">
        <p14:creationId xmlns:p14="http://schemas.microsoft.com/office/powerpoint/2010/main" val="7410123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14"/>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p>
            <a:pPr marL="0" lvl="0" indent="0" algn="l" rtl="0">
              <a:spcBef>
                <a:spcPts val="800"/>
              </a:spcBef>
              <a:spcAft>
                <a:spcPts val="0"/>
              </a:spcAft>
              <a:buClr>
                <a:schemeClr val="dk1"/>
              </a:buClr>
              <a:buSzPts val="1100"/>
              <a:buFont typeface="Arial"/>
              <a:buNone/>
            </a:pPr>
            <a:r>
              <a:rPr lang="en" dirty="0"/>
              <a:t>What is a LiDAR Sensor?</a:t>
            </a:r>
            <a:endParaRPr dirty="0"/>
          </a:p>
        </p:txBody>
      </p:sp>
      <p:sp>
        <p:nvSpPr>
          <p:cNvPr id="51" name="Google Shape;51;p14"/>
          <p:cNvSpPr txBox="1">
            <a:spLocks noGrp="1"/>
          </p:cNvSpPr>
          <p:nvPr>
            <p:ph type="body" idx="1"/>
          </p:nvPr>
        </p:nvSpPr>
        <p:spPr>
          <a:xfrm>
            <a:off x="628650" y="1369225"/>
            <a:ext cx="7945724" cy="3263400"/>
          </a:xfrm>
          <a:prstGeom prst="rect">
            <a:avLst/>
          </a:prstGeom>
          <a:noFill/>
          <a:ln>
            <a:noFill/>
          </a:ln>
        </p:spPr>
        <p:txBody>
          <a:bodyPr spcFirstLastPara="1" wrap="square" lIns="68575" tIns="34275" rIns="68575" bIns="34275" anchor="t" anchorCtr="0">
            <a:normAutofit/>
          </a:bodyPr>
          <a:lstStyle/>
          <a:p>
            <a:pPr marL="457200" lvl="0" indent="-342900" algn="l" rtl="0">
              <a:lnSpc>
                <a:spcPct val="90000"/>
              </a:lnSpc>
              <a:spcBef>
                <a:spcPts val="800"/>
              </a:spcBef>
              <a:spcAft>
                <a:spcPts val="0"/>
              </a:spcAft>
              <a:buSzPts val="1800"/>
              <a:buChar char="•"/>
            </a:pPr>
            <a:r>
              <a:rPr lang="en-US" sz="1800" dirty="0"/>
              <a:t>LiDAR stands for Light Detection and Ranging.</a:t>
            </a:r>
          </a:p>
          <a:p>
            <a:pPr marL="457200" lvl="0" indent="-342900" algn="l" rtl="0">
              <a:lnSpc>
                <a:spcPct val="90000"/>
              </a:lnSpc>
              <a:spcBef>
                <a:spcPts val="800"/>
              </a:spcBef>
              <a:spcAft>
                <a:spcPts val="0"/>
              </a:spcAft>
              <a:buSzPts val="1800"/>
              <a:buChar char="•"/>
            </a:pPr>
            <a:r>
              <a:rPr lang="en-US" sz="1800" dirty="0"/>
              <a:t>Remote sensing method that sends pulsated laser to measure different distances from the sensor.</a:t>
            </a:r>
          </a:p>
          <a:p>
            <a:pPr marL="457200" lvl="0" indent="-342900" algn="l" rtl="0">
              <a:lnSpc>
                <a:spcPct val="90000"/>
              </a:lnSpc>
              <a:spcBef>
                <a:spcPts val="800"/>
              </a:spcBef>
              <a:spcAft>
                <a:spcPts val="0"/>
              </a:spcAft>
              <a:buSzPts val="1800"/>
              <a:buChar char="•"/>
            </a:pPr>
            <a:r>
              <a:rPr lang="en-US" sz="1800" dirty="0"/>
              <a:t>Can create a 3D model of an object or environment.</a:t>
            </a:r>
          </a:p>
          <a:p>
            <a:pPr marL="457200" lvl="0" indent="-342900" algn="l" rtl="0">
              <a:lnSpc>
                <a:spcPct val="90000"/>
              </a:lnSpc>
              <a:spcBef>
                <a:spcPts val="800"/>
              </a:spcBef>
              <a:spcAft>
                <a:spcPts val="0"/>
              </a:spcAft>
              <a:buSzPts val="1800"/>
              <a:buChar char="•"/>
            </a:pPr>
            <a:r>
              <a:rPr lang="en-US" sz="1800" dirty="0"/>
              <a:t>More accurate than radar because lasers are used in a straight down pattern instead of radio waves at an angle</a:t>
            </a:r>
          </a:p>
          <a:p>
            <a:pPr marL="457200" lvl="0" indent="-342900" algn="l" rtl="0">
              <a:lnSpc>
                <a:spcPct val="90000"/>
              </a:lnSpc>
              <a:spcBef>
                <a:spcPts val="800"/>
              </a:spcBef>
              <a:spcAft>
                <a:spcPts val="0"/>
              </a:spcAft>
              <a:buSzPts val="1800"/>
              <a:buChar char="•"/>
            </a:pPr>
            <a:endParaRPr lang="en-US" sz="1800" dirty="0"/>
          </a:p>
          <a:p>
            <a:pPr marL="457200" lvl="0" indent="-342900" algn="l" rtl="0">
              <a:lnSpc>
                <a:spcPct val="90000"/>
              </a:lnSpc>
              <a:spcBef>
                <a:spcPts val="800"/>
              </a:spcBef>
              <a:spcAft>
                <a:spcPts val="0"/>
              </a:spcAft>
              <a:buSzPts val="1800"/>
              <a:buChar char="•"/>
            </a:pPr>
            <a:endParaRPr lang="en-US" sz="1800" dirty="0"/>
          </a:p>
          <a:p>
            <a:pPr marL="457200" lvl="0" indent="-342900" algn="l" rtl="0">
              <a:lnSpc>
                <a:spcPct val="90000"/>
              </a:lnSpc>
              <a:spcBef>
                <a:spcPts val="800"/>
              </a:spcBef>
              <a:spcAft>
                <a:spcPts val="0"/>
              </a:spcAft>
              <a:buSzPts val="1800"/>
              <a:buChar char="•"/>
            </a:pPr>
            <a:endParaRPr lang="en-US" sz="1800" dirty="0"/>
          </a:p>
          <a:p>
            <a:pPr marL="457200" lvl="0" indent="-342900" algn="l" rtl="0">
              <a:lnSpc>
                <a:spcPct val="90000"/>
              </a:lnSpc>
              <a:spcBef>
                <a:spcPts val="800"/>
              </a:spcBef>
              <a:spcAft>
                <a:spcPts val="0"/>
              </a:spcAft>
              <a:buSzPts val="1800"/>
              <a:buChar char="•"/>
            </a:pPr>
            <a:endParaRPr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0471D-8467-210D-7A68-1A3CE8537CCD}"/>
              </a:ext>
            </a:extLst>
          </p:cNvPr>
          <p:cNvSpPr>
            <a:spLocks noGrp="1"/>
          </p:cNvSpPr>
          <p:nvPr>
            <p:ph type="title"/>
          </p:nvPr>
        </p:nvSpPr>
        <p:spPr/>
        <p:txBody>
          <a:bodyPr/>
          <a:lstStyle/>
          <a:p>
            <a:r>
              <a:rPr lang="en-US"/>
              <a:t>How Does LiDAR Work?</a:t>
            </a:r>
            <a:endParaRPr lang="en-US" dirty="0"/>
          </a:p>
        </p:txBody>
      </p:sp>
      <p:sp>
        <p:nvSpPr>
          <p:cNvPr id="3" name="Text Placeholder 2">
            <a:extLst>
              <a:ext uri="{FF2B5EF4-FFF2-40B4-BE49-F238E27FC236}">
                <a16:creationId xmlns:a16="http://schemas.microsoft.com/office/drawing/2014/main" id="{0CB066C9-7944-A329-C281-58CAB7620FD7}"/>
              </a:ext>
            </a:extLst>
          </p:cNvPr>
          <p:cNvSpPr>
            <a:spLocks noGrp="1"/>
          </p:cNvSpPr>
          <p:nvPr>
            <p:ph type="body" idx="1"/>
          </p:nvPr>
        </p:nvSpPr>
        <p:spPr>
          <a:xfrm>
            <a:off x="628649" y="1181526"/>
            <a:ext cx="8096651" cy="3263400"/>
          </a:xfrm>
        </p:spPr>
        <p:txBody>
          <a:bodyPr/>
          <a:lstStyle/>
          <a:p>
            <a:r>
              <a:rPr lang="en-US" dirty="0"/>
              <a:t>The sensor contains many lasers that aim out and pulse towards the object.</a:t>
            </a:r>
          </a:p>
          <a:p>
            <a:r>
              <a:rPr lang="en-US" dirty="0"/>
              <a:t>The time it takes for each pulse to bounce back to the sensor is measured thus calculating the distance based upon the speed of light.</a:t>
            </a:r>
          </a:p>
          <a:p>
            <a:r>
              <a:rPr lang="en-US" dirty="0"/>
              <a:t>There is a limited distance and angle that the LiDAR can pick up </a:t>
            </a:r>
          </a:p>
          <a:p>
            <a:r>
              <a:rPr lang="en-US" dirty="0"/>
              <a:t>The result is a point cloud of 3D data points: </a:t>
            </a:r>
          </a:p>
          <a:p>
            <a:endParaRPr lang="en-US" dirty="0"/>
          </a:p>
        </p:txBody>
      </p:sp>
      <p:pic>
        <p:nvPicPr>
          <p:cNvPr id="5" name="Picture 4">
            <a:extLst>
              <a:ext uri="{FF2B5EF4-FFF2-40B4-BE49-F238E27FC236}">
                <a16:creationId xmlns:a16="http://schemas.microsoft.com/office/drawing/2014/main" id="{6568EF1D-D08F-AD51-CFF2-5F0A1605B542}"/>
              </a:ext>
            </a:extLst>
          </p:cNvPr>
          <p:cNvPicPr>
            <a:picLocks noChangeAspect="1"/>
          </p:cNvPicPr>
          <p:nvPr/>
        </p:nvPicPr>
        <p:blipFill rotWithShape="1">
          <a:blip r:embed="rId2"/>
          <a:srcRect l="9568" t="14546" r="8950" b="7859"/>
          <a:stretch/>
        </p:blipFill>
        <p:spPr>
          <a:xfrm>
            <a:off x="6617367" y="3347553"/>
            <a:ext cx="1487104" cy="1396974"/>
          </a:xfrm>
          <a:prstGeom prst="rect">
            <a:avLst/>
          </a:prstGeom>
        </p:spPr>
      </p:pic>
    </p:spTree>
    <p:extLst>
      <p:ext uri="{BB962C8B-B14F-4D97-AF65-F5344CB8AC3E}">
        <p14:creationId xmlns:p14="http://schemas.microsoft.com/office/powerpoint/2010/main" val="1951983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9DB4F-751D-E368-B162-0EED29E1749F}"/>
              </a:ext>
            </a:extLst>
          </p:cNvPr>
          <p:cNvSpPr>
            <a:spLocks noGrp="1"/>
          </p:cNvSpPr>
          <p:nvPr>
            <p:ph type="title"/>
          </p:nvPr>
        </p:nvSpPr>
        <p:spPr/>
        <p:txBody>
          <a:bodyPr/>
          <a:lstStyle/>
          <a:p>
            <a:r>
              <a:rPr lang="en-US" dirty="0"/>
              <a:t>Components of LiDAR</a:t>
            </a:r>
          </a:p>
        </p:txBody>
      </p:sp>
      <p:sp>
        <p:nvSpPr>
          <p:cNvPr id="3" name="Text Placeholder 2">
            <a:extLst>
              <a:ext uri="{FF2B5EF4-FFF2-40B4-BE49-F238E27FC236}">
                <a16:creationId xmlns:a16="http://schemas.microsoft.com/office/drawing/2014/main" id="{0D222003-5C5E-6F63-08B6-0FB281BBC7FE}"/>
              </a:ext>
            </a:extLst>
          </p:cNvPr>
          <p:cNvSpPr>
            <a:spLocks noGrp="1"/>
          </p:cNvSpPr>
          <p:nvPr>
            <p:ph type="body" idx="1"/>
          </p:nvPr>
        </p:nvSpPr>
        <p:spPr/>
        <p:txBody>
          <a:bodyPr/>
          <a:lstStyle/>
          <a:p>
            <a:r>
              <a:rPr lang="en-US" dirty="0"/>
              <a:t>LiDAR sensor units consist of:</a:t>
            </a:r>
          </a:p>
          <a:p>
            <a:pPr lvl="1"/>
            <a:r>
              <a:rPr lang="en-US" dirty="0"/>
              <a:t>Lasers</a:t>
            </a:r>
          </a:p>
          <a:p>
            <a:pPr lvl="1"/>
            <a:r>
              <a:rPr lang="en-US" dirty="0"/>
              <a:t>Scanners</a:t>
            </a:r>
          </a:p>
          <a:p>
            <a:pPr lvl="1"/>
            <a:r>
              <a:rPr lang="en-US" dirty="0"/>
              <a:t>GPS receivers</a:t>
            </a:r>
          </a:p>
          <a:p>
            <a:pPr lvl="1"/>
            <a:r>
              <a:rPr lang="en-US" dirty="0"/>
              <a:t>Internal Measurement Units (IMU)</a:t>
            </a:r>
          </a:p>
          <a:p>
            <a:pPr lvl="1"/>
            <a:r>
              <a:rPr lang="en-US" dirty="0"/>
              <a:t>Central Processing Unit (CPU)</a:t>
            </a:r>
          </a:p>
          <a:p>
            <a:pPr lvl="1"/>
            <a:r>
              <a:rPr lang="en-US" dirty="0"/>
              <a:t>Data storage systems</a:t>
            </a:r>
          </a:p>
          <a:p>
            <a:pPr lvl="1"/>
            <a:r>
              <a:rPr lang="en-US" dirty="0"/>
              <a:t>Motor for rotation of laser emitter</a:t>
            </a:r>
          </a:p>
          <a:p>
            <a:pPr lvl="1"/>
            <a:endParaRPr lang="en-US" dirty="0"/>
          </a:p>
        </p:txBody>
      </p:sp>
      <p:pic>
        <p:nvPicPr>
          <p:cNvPr id="5" name="Picture 4">
            <a:extLst>
              <a:ext uri="{FF2B5EF4-FFF2-40B4-BE49-F238E27FC236}">
                <a16:creationId xmlns:a16="http://schemas.microsoft.com/office/drawing/2014/main" id="{EEFA5F29-81E3-17C9-6D93-B7B2D25AE491}"/>
              </a:ext>
            </a:extLst>
          </p:cNvPr>
          <p:cNvPicPr>
            <a:picLocks noChangeAspect="1"/>
          </p:cNvPicPr>
          <p:nvPr/>
        </p:nvPicPr>
        <p:blipFill>
          <a:blip r:embed="rId3"/>
          <a:stretch>
            <a:fillRect/>
          </a:stretch>
        </p:blipFill>
        <p:spPr>
          <a:xfrm>
            <a:off x="5257552" y="1498923"/>
            <a:ext cx="3543795" cy="2310753"/>
          </a:xfrm>
          <a:prstGeom prst="rect">
            <a:avLst/>
          </a:prstGeom>
        </p:spPr>
      </p:pic>
    </p:spTree>
    <p:extLst>
      <p:ext uri="{BB962C8B-B14F-4D97-AF65-F5344CB8AC3E}">
        <p14:creationId xmlns:p14="http://schemas.microsoft.com/office/powerpoint/2010/main" val="3478683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C1192-E330-74FE-4B4F-CBE2A3164EA8}"/>
              </a:ext>
            </a:extLst>
          </p:cNvPr>
          <p:cNvSpPr>
            <a:spLocks noGrp="1"/>
          </p:cNvSpPr>
          <p:nvPr>
            <p:ph type="title"/>
          </p:nvPr>
        </p:nvSpPr>
        <p:spPr/>
        <p:txBody>
          <a:bodyPr/>
          <a:lstStyle/>
          <a:p>
            <a:r>
              <a:rPr lang="en-US"/>
              <a:t>Different Applications of LiDAR Sensors</a:t>
            </a:r>
            <a:endParaRPr lang="en-US" dirty="0"/>
          </a:p>
        </p:txBody>
      </p:sp>
      <p:sp>
        <p:nvSpPr>
          <p:cNvPr id="3" name="Text Placeholder 2">
            <a:extLst>
              <a:ext uri="{FF2B5EF4-FFF2-40B4-BE49-F238E27FC236}">
                <a16:creationId xmlns:a16="http://schemas.microsoft.com/office/drawing/2014/main" id="{8CB00691-0D6E-7721-3E36-09BEDA7EF591}"/>
              </a:ext>
            </a:extLst>
          </p:cNvPr>
          <p:cNvSpPr>
            <a:spLocks noGrp="1"/>
          </p:cNvSpPr>
          <p:nvPr>
            <p:ph type="body" idx="1"/>
          </p:nvPr>
        </p:nvSpPr>
        <p:spPr>
          <a:xfrm>
            <a:off x="628650" y="1109337"/>
            <a:ext cx="7886700" cy="3263400"/>
          </a:xfrm>
        </p:spPr>
        <p:txBody>
          <a:bodyPr>
            <a:normAutofit/>
          </a:bodyPr>
          <a:lstStyle/>
          <a:p>
            <a:r>
              <a:rPr lang="en-US" dirty="0"/>
              <a:t>Mapping: LiDAR Sensors are used extensively for creating high-resolution 3D maps of terrains, buildings, and environments.</a:t>
            </a:r>
          </a:p>
          <a:p>
            <a:r>
              <a:rPr lang="en-US" b="0" i="0" dirty="0">
                <a:solidFill>
                  <a:srgbClr val="0D0D0D"/>
                </a:solidFill>
                <a:effectLst/>
                <a:latin typeface="Söhne"/>
              </a:rPr>
              <a:t>Surveying: Can be used </a:t>
            </a:r>
            <a:r>
              <a:rPr lang="en-US" dirty="0">
                <a:solidFill>
                  <a:srgbClr val="0D0D0D"/>
                </a:solidFill>
                <a:latin typeface="Söhne"/>
              </a:rPr>
              <a:t>in the planning of land development, city infrastructure, and expansion.</a:t>
            </a:r>
          </a:p>
          <a:p>
            <a:r>
              <a:rPr lang="en-US" dirty="0">
                <a:solidFill>
                  <a:srgbClr val="0D0D0D"/>
                </a:solidFill>
                <a:latin typeface="Söhne"/>
              </a:rPr>
              <a:t>Airborne, terrestrial, and mobile LiDAR sensors are available depending on the application.</a:t>
            </a:r>
          </a:p>
          <a:p>
            <a:endParaRPr lang="en-US" dirty="0">
              <a:solidFill>
                <a:srgbClr val="0D0D0D"/>
              </a:solidFill>
              <a:latin typeface="Söhne"/>
            </a:endParaRPr>
          </a:p>
        </p:txBody>
      </p:sp>
      <p:pic>
        <p:nvPicPr>
          <p:cNvPr id="5" name="Picture 4">
            <a:extLst>
              <a:ext uri="{FF2B5EF4-FFF2-40B4-BE49-F238E27FC236}">
                <a16:creationId xmlns:a16="http://schemas.microsoft.com/office/drawing/2014/main" id="{3F2AEAD3-0CFC-FE5C-E3E3-EFF94FF03090}"/>
              </a:ext>
            </a:extLst>
          </p:cNvPr>
          <p:cNvPicPr>
            <a:picLocks noChangeAspect="1"/>
          </p:cNvPicPr>
          <p:nvPr/>
        </p:nvPicPr>
        <p:blipFill>
          <a:blip r:embed="rId3"/>
          <a:stretch>
            <a:fillRect/>
          </a:stretch>
        </p:blipFill>
        <p:spPr>
          <a:xfrm>
            <a:off x="2810576" y="3216887"/>
            <a:ext cx="3022333" cy="1714857"/>
          </a:xfrm>
          <a:prstGeom prst="rect">
            <a:avLst/>
          </a:prstGeom>
        </p:spPr>
      </p:pic>
    </p:spTree>
    <p:extLst>
      <p:ext uri="{BB962C8B-B14F-4D97-AF65-F5344CB8AC3E}">
        <p14:creationId xmlns:p14="http://schemas.microsoft.com/office/powerpoint/2010/main" val="3133341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A6656-223D-9A68-DFE2-58415CBD0D69}"/>
              </a:ext>
            </a:extLst>
          </p:cNvPr>
          <p:cNvSpPr>
            <a:spLocks noGrp="1"/>
          </p:cNvSpPr>
          <p:nvPr>
            <p:ph type="title"/>
          </p:nvPr>
        </p:nvSpPr>
        <p:spPr/>
        <p:txBody>
          <a:bodyPr/>
          <a:lstStyle/>
          <a:p>
            <a:r>
              <a:rPr lang="en-US" dirty="0"/>
              <a:t>Math Behind LiDAR Sensing</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6CC0A236-AFE0-BB4C-D36B-DA68EB4B4D5D}"/>
                  </a:ext>
                </a:extLst>
              </p:cNvPr>
              <p:cNvSpPr>
                <a:spLocks noGrp="1"/>
              </p:cNvSpPr>
              <p:nvPr>
                <p:ph type="body" idx="1"/>
              </p:nvPr>
            </p:nvSpPr>
            <p:spPr/>
            <p:txBody>
              <a:bodyPr>
                <a:normAutofit/>
              </a:bodyPr>
              <a:lstStyle/>
              <a:p>
                <a:r>
                  <a:rPr lang="en-US" dirty="0"/>
                  <a:t>The GPS position shows the altitude and location of the sensor thus aiding in the distance calculation.</a:t>
                </a:r>
              </a:p>
              <a:p>
                <a:r>
                  <a:rPr lang="en-US" dirty="0"/>
                  <a:t>Global Navigation Satellite System (GNSS) gives the X, Y, and Z locations of the object so the distance can be used within the formula.</a:t>
                </a:r>
              </a:p>
              <a:p>
                <a14:m>
                  <m:oMath xmlns:m="http://schemas.openxmlformats.org/officeDocument/2006/math">
                    <m:r>
                      <a:rPr lang="en-US" b="0" i="1" smtClean="0">
                        <a:latin typeface="Cambria Math" panose="02040503050406030204" pitchFamily="18" charset="0"/>
                        <a:ea typeface="Cambria Math" panose="02040503050406030204" pitchFamily="18" charset="0"/>
                      </a:rPr>
                      <m:t>𝐷𝑖𝑠𝑡𝑎𝑛𝑐𝑒</m:t>
                    </m:r>
                    <m:r>
                      <a:rPr lang="en-US" b="0" i="1" smtClean="0">
                        <a:latin typeface="Cambria Math" panose="02040503050406030204" pitchFamily="18" charset="0"/>
                        <a:ea typeface="Cambria Math" panose="02040503050406030204" pitchFamily="18" charset="0"/>
                      </a:rPr>
                      <m:t>=</m:t>
                    </m:r>
                    <m:r>
                      <a:rPr lang="en-US" i="1">
                        <a:latin typeface="Cambria Math" panose="02040503050406030204" pitchFamily="18" charset="0"/>
                      </a:rPr>
                      <m:t>𝑆𝑝𝑒𝑒𝑑</m:t>
                    </m:r>
                    <m:r>
                      <a:rPr lang="en-US" i="1">
                        <a:latin typeface="Cambria Math" panose="02040503050406030204" pitchFamily="18" charset="0"/>
                      </a:rPr>
                      <m:t> </m:t>
                    </m:r>
                    <m:r>
                      <a:rPr lang="en-US" i="1">
                        <a:latin typeface="Cambria Math" panose="02040503050406030204" pitchFamily="18" charset="0"/>
                      </a:rPr>
                      <m:t>𝑜𝑓</m:t>
                    </m:r>
                    <m:r>
                      <a:rPr lang="en-US" i="1">
                        <a:latin typeface="Cambria Math" panose="02040503050406030204" pitchFamily="18" charset="0"/>
                      </a:rPr>
                      <m:t> </m:t>
                    </m:r>
                    <m:r>
                      <a:rPr lang="en-US" i="1">
                        <a:latin typeface="Cambria Math" panose="02040503050406030204" pitchFamily="18" charset="0"/>
                      </a:rPr>
                      <m:t>𝐿𝑖𝑔h𝑡</m:t>
                    </m:r>
                    <m:r>
                      <a:rPr lang="en-US" i="1">
                        <a:latin typeface="Cambria Math" panose="02040503050406030204" pitchFamily="18" charset="0"/>
                      </a:rPr>
                      <m:t> </m:t>
                    </m:r>
                    <m:d>
                      <m:dPr>
                        <m:ctrlPr>
                          <a:rPr lang="en-US" i="1">
                            <a:latin typeface="Cambria Math" panose="02040503050406030204" pitchFamily="18" charset="0"/>
                          </a:rPr>
                        </m:ctrlPr>
                      </m:dPr>
                      <m:e>
                        <m:r>
                          <a:rPr lang="en-US" i="1">
                            <a:latin typeface="Cambria Math" panose="02040503050406030204" pitchFamily="18" charset="0"/>
                          </a:rPr>
                          <m:t>𝑐</m:t>
                        </m:r>
                      </m:e>
                    </m:d>
                    <m:r>
                      <a:rPr lang="en-US" b="0" i="1" smtClean="0">
                        <a:latin typeface="Cambria Math" panose="02040503050406030204" pitchFamily="18" charset="0"/>
                      </a:rPr>
                      <m:t> ∗ </m:t>
                    </m:r>
                    <m:f>
                      <m:fPr>
                        <m:ctrlPr>
                          <a:rPr lang="en-US" b="0" i="1" smtClean="0">
                            <a:latin typeface="Cambria Math" panose="02040503050406030204" pitchFamily="18" charset="0"/>
                          </a:rPr>
                        </m:ctrlPr>
                      </m:fPr>
                      <m:num>
                        <m:r>
                          <a:rPr lang="en-US" i="1">
                            <a:latin typeface="Cambria Math" panose="02040503050406030204" pitchFamily="18" charset="0"/>
                          </a:rPr>
                          <m:t>𝑅𝑜𝑢𝑛𝑑</m:t>
                        </m:r>
                        <m:r>
                          <a:rPr lang="en-US" b="0" i="1" smtClean="0">
                            <a:latin typeface="Cambria Math" panose="02040503050406030204" pitchFamily="18" charset="0"/>
                          </a:rPr>
                          <m:t> </m:t>
                        </m:r>
                        <m:r>
                          <a:rPr lang="en-US" i="1">
                            <a:latin typeface="Cambria Math" panose="02040503050406030204" pitchFamily="18" charset="0"/>
                          </a:rPr>
                          <m:t>𝑡𝑟𝑖𝑝</m:t>
                        </m:r>
                        <m:r>
                          <a:rPr lang="en-US" i="1">
                            <a:latin typeface="Cambria Math" panose="02040503050406030204" pitchFamily="18" charset="0"/>
                          </a:rPr>
                          <m:t> </m:t>
                        </m:r>
                        <m:r>
                          <a:rPr lang="en-US" i="1">
                            <a:latin typeface="Cambria Math" panose="02040503050406030204" pitchFamily="18" charset="0"/>
                          </a:rPr>
                          <m:t>𝑇𝑖𝑚𝑒</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𝑒𝑚𝑖𝑡</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𝑟𝑒𝑡𝑢𝑟𝑛</m:t>
                            </m:r>
                          </m:sub>
                        </m:sSub>
                        <m:r>
                          <a:rPr lang="en-US" b="0" i="1" smtClean="0">
                            <a:latin typeface="Cambria Math" panose="02040503050406030204" pitchFamily="18" charset="0"/>
                          </a:rPr>
                          <m:t>)</m:t>
                        </m:r>
                      </m:num>
                      <m:den>
                        <m:r>
                          <a:rPr lang="en-US" b="0" i="1" smtClean="0">
                            <a:latin typeface="Cambria Math" panose="02040503050406030204" pitchFamily="18" charset="0"/>
                          </a:rPr>
                          <m:t>2</m:t>
                        </m:r>
                      </m:den>
                    </m:f>
                  </m:oMath>
                </a14:m>
                <a:endParaRPr lang="en-US" dirty="0"/>
              </a:p>
              <a:p>
                <a:pPr marL="139700" indent="0">
                  <a:buNone/>
                </a:pPr>
                <a:endParaRPr lang="en-US" dirty="0"/>
              </a:p>
              <a:p>
                <a:pPr marL="139700" indent="0">
                  <a:buNone/>
                </a:pPr>
                <a:endParaRPr lang="en-US" dirty="0"/>
              </a:p>
              <a:p>
                <a:endParaRPr lang="en-US" dirty="0"/>
              </a:p>
              <a:p>
                <a:endParaRPr lang="en-US" dirty="0"/>
              </a:p>
              <a:p>
                <a:endParaRPr lang="en-US" dirty="0"/>
              </a:p>
              <a:p>
                <a:endParaRPr lang="en-US" dirty="0"/>
              </a:p>
            </p:txBody>
          </p:sp>
        </mc:Choice>
        <mc:Fallback xmlns="">
          <p:sp>
            <p:nvSpPr>
              <p:cNvPr id="3" name="Text Placeholder 2">
                <a:extLst>
                  <a:ext uri="{FF2B5EF4-FFF2-40B4-BE49-F238E27FC236}">
                    <a16:creationId xmlns:a16="http://schemas.microsoft.com/office/drawing/2014/main" id="{6CC0A236-AFE0-BB4C-D36B-DA68EB4B4D5D}"/>
                  </a:ext>
                </a:extLst>
              </p:cNvPr>
              <p:cNvSpPr>
                <a:spLocks noGrp="1" noRot="1" noChangeAspect="1" noMove="1" noResize="1" noEditPoints="1" noAdjustHandles="1" noChangeArrowheads="1" noChangeShapeType="1" noTextEdit="1"/>
              </p:cNvSpPr>
              <p:nvPr>
                <p:ph type="body" idx="1"/>
              </p:nvPr>
            </p:nvSpPr>
            <p:spPr>
              <a:blipFill>
                <a:blip r:embed="rId3"/>
                <a:stretch>
                  <a:fillRect r="-850"/>
                </a:stretch>
              </a:blipFill>
            </p:spPr>
            <p:txBody>
              <a:bodyPr/>
              <a:lstStyle/>
              <a:p>
                <a:r>
                  <a:rPr lang="en-US">
                    <a:noFill/>
                  </a:rPr>
                  <a:t> </a:t>
                </a:r>
              </a:p>
            </p:txBody>
          </p:sp>
        </mc:Fallback>
      </mc:AlternateContent>
    </p:spTree>
    <p:extLst>
      <p:ext uri="{BB962C8B-B14F-4D97-AF65-F5344CB8AC3E}">
        <p14:creationId xmlns:p14="http://schemas.microsoft.com/office/powerpoint/2010/main" val="1754494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09074-8625-2D2B-8E6D-63C6089DB8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1C12B7-B0EB-0B31-8512-67C30C04D562}"/>
              </a:ext>
            </a:extLst>
          </p:cNvPr>
          <p:cNvSpPr>
            <a:spLocks noGrp="1"/>
          </p:cNvSpPr>
          <p:nvPr>
            <p:ph type="title"/>
          </p:nvPr>
        </p:nvSpPr>
        <p:spPr/>
        <p:txBody>
          <a:bodyPr/>
          <a:lstStyle/>
          <a:p>
            <a:r>
              <a:rPr lang="en-US" dirty="0"/>
              <a:t>Math Behind LiDAR Sensing (continued)</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D623322D-B6B6-0CB5-234C-D28C799A1EE9}"/>
                  </a:ext>
                </a:extLst>
              </p:cNvPr>
              <p:cNvSpPr>
                <a:spLocks noGrp="1"/>
              </p:cNvSpPr>
              <p:nvPr>
                <p:ph type="body" idx="1"/>
              </p:nvPr>
            </p:nvSpPr>
            <p:spPr/>
            <p:txBody>
              <a:bodyPr>
                <a:normAutofit/>
              </a:bodyPr>
              <a:lstStyle/>
              <a:p>
                <a:r>
                  <a:rPr lang="en-US" dirty="0"/>
                  <a:t>One example of a formula used in full waveform analysis for LiDAR distance calculation is the Gaussian decomposition method. </a:t>
                </a:r>
              </a:p>
              <a:p>
                <a:r>
                  <a:rPr lang="en-US" dirty="0"/>
                  <a:t>This method decomposes the received waveform into a series of Gaussian functions, which represent the individual returns from different surfaces within the laser's field of view. Each Gaussian function corresponds to a distinct object or surface that the laser pulse interacts with.</a:t>
                </a:r>
              </a:p>
              <a:p>
                <a:r>
                  <a:rPr lang="en-US" dirty="0"/>
                  <a:t>Waveform as function of time: f(t) = </a:t>
                </a:r>
                <a14:m>
                  <m:oMath xmlns:m="http://schemas.openxmlformats.org/officeDocument/2006/math">
                    <m:nary>
                      <m:naryPr>
                        <m:chr m:val="∑"/>
                        <m:ctrlPr>
                          <a:rPr lang="en-US"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𝑁</m:t>
                        </m:r>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𝐴</m:t>
                            </m:r>
                          </m:e>
                          <m:sub>
                            <m:r>
                              <a:rPr lang="en-US" b="0" i="1" smtClean="0">
                                <a:latin typeface="Cambria Math" panose="02040503050406030204" pitchFamily="18" charset="0"/>
                              </a:rPr>
                              <m:t>𝑖</m:t>
                            </m:r>
                          </m:sub>
                        </m:sSub>
                      </m:e>
                    </m:nary>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f>
                          <m:fPr>
                            <m:ctrlPr>
                              <a:rPr lang="en-US" b="0" i="1" smtClean="0">
                                <a:latin typeface="Cambria Math" panose="02040503050406030204" pitchFamily="18" charset="0"/>
                              </a:rPr>
                            </m:ctrlPr>
                          </m:fPr>
                          <m:num>
                            <m:sSup>
                              <m:sSupPr>
                                <m:ctrlPr>
                                  <a:rPr lang="en-US" b="0" i="1" smtClean="0">
                                    <a:latin typeface="Cambria Math" panose="02040503050406030204" pitchFamily="18" charset="0"/>
                                  </a:rPr>
                                </m:ctrlPr>
                              </m:sSupPr>
                              <m:e>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𝑖</m:t>
                                    </m:r>
                                  </m:sub>
                                </m:sSub>
                                <m:r>
                                  <a:rPr lang="en-US" b="0" i="1" smtClean="0">
                                    <a:latin typeface="Cambria Math" panose="02040503050406030204" pitchFamily="18" charset="0"/>
                                  </a:rPr>
                                  <m:t>)</m:t>
                                </m:r>
                              </m:e>
                              <m:sup>
                                <m:r>
                                  <a:rPr lang="en-US" b="0" i="1" smtClean="0">
                                    <a:latin typeface="Cambria Math" panose="02040503050406030204" pitchFamily="18" charset="0"/>
                                  </a:rPr>
                                  <m:t>2</m:t>
                                </m:r>
                              </m:sup>
                            </m:sSup>
                          </m:num>
                          <m:den>
                            <m:sSubSup>
                              <m:sSubSupPr>
                                <m:ctrlPr>
                                  <a:rPr lang="en-US" b="0" i="1" smtClean="0">
                                    <a:latin typeface="Cambria Math" panose="02040503050406030204" pitchFamily="18" charset="0"/>
                                    <a:ea typeface="Cambria Math" panose="02040503050406030204" pitchFamily="18" charset="0"/>
                                  </a:rPr>
                                </m:ctrlPr>
                              </m:sSubSupPr>
                              <m:e>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ea typeface="Cambria Math" panose="02040503050406030204" pitchFamily="18" charset="0"/>
                                  </a:rPr>
                                  <m:t>𝜎</m:t>
                                </m:r>
                              </m:e>
                              <m:sub>
                                <m:r>
                                  <a:rPr lang="en-US" b="0" i="1" smtClean="0">
                                    <a:latin typeface="Cambria Math" panose="02040503050406030204" pitchFamily="18" charset="0"/>
                                    <a:ea typeface="Cambria Math" panose="02040503050406030204" pitchFamily="18" charset="0"/>
                                  </a:rPr>
                                  <m:t>𝑖</m:t>
                                </m:r>
                              </m:sub>
                              <m:sup>
                                <m:r>
                                  <a:rPr lang="en-US" b="0" i="1" smtClean="0">
                                    <a:latin typeface="Cambria Math" panose="02040503050406030204" pitchFamily="18" charset="0"/>
                                    <a:ea typeface="Cambria Math" panose="02040503050406030204" pitchFamily="18" charset="0"/>
                                  </a:rPr>
                                  <m:t>2</m:t>
                                </m:r>
                              </m:sup>
                            </m:sSubSup>
                          </m:den>
                        </m:f>
                      </m:sup>
                    </m:sSup>
                  </m:oMath>
                </a14:m>
                <a:endParaRPr lang="en-US" dirty="0"/>
              </a:p>
              <a:p>
                <a:endParaRPr lang="en-US" dirty="0"/>
              </a:p>
              <a:p>
                <a:pPr marL="139700" indent="0">
                  <a:buNone/>
                </a:pPr>
                <a:endParaRPr lang="en-US" dirty="0"/>
              </a:p>
              <a:p>
                <a:endParaRPr lang="en-US" dirty="0"/>
              </a:p>
              <a:p>
                <a:endParaRPr lang="en-US" dirty="0"/>
              </a:p>
              <a:p>
                <a:endParaRPr lang="en-US" dirty="0"/>
              </a:p>
              <a:p>
                <a:endParaRPr lang="en-US" dirty="0"/>
              </a:p>
            </p:txBody>
          </p:sp>
        </mc:Choice>
        <mc:Fallback xmlns="">
          <p:sp>
            <p:nvSpPr>
              <p:cNvPr id="3" name="Text Placeholder 2">
                <a:extLst>
                  <a:ext uri="{FF2B5EF4-FFF2-40B4-BE49-F238E27FC236}">
                    <a16:creationId xmlns:a16="http://schemas.microsoft.com/office/drawing/2014/main" id="{D623322D-B6B6-0CB5-234C-D28C799A1EE9}"/>
                  </a:ext>
                </a:extLst>
              </p:cNvPr>
              <p:cNvSpPr>
                <a:spLocks noGrp="1" noRot="1" noChangeAspect="1" noMove="1" noResize="1" noEditPoints="1" noAdjustHandles="1" noChangeArrowheads="1" noChangeShapeType="1" noTextEdit="1"/>
              </p:cNvSpPr>
              <p:nvPr>
                <p:ph type="body" idx="1"/>
              </p:nvPr>
            </p:nvSpPr>
            <p:spPr>
              <a:blipFill>
                <a:blip r:embed="rId3"/>
                <a:stretch>
                  <a:fillRect b="-3178"/>
                </a:stretch>
              </a:blipFill>
            </p:spPr>
            <p:txBody>
              <a:bodyPr/>
              <a:lstStyle/>
              <a:p>
                <a:r>
                  <a:rPr lang="en-US">
                    <a:noFill/>
                  </a:rPr>
                  <a:t> </a:t>
                </a:r>
              </a:p>
            </p:txBody>
          </p:sp>
        </mc:Fallback>
      </mc:AlternateContent>
    </p:spTree>
    <p:extLst>
      <p:ext uri="{BB962C8B-B14F-4D97-AF65-F5344CB8AC3E}">
        <p14:creationId xmlns:p14="http://schemas.microsoft.com/office/powerpoint/2010/main" val="1786710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F36769-CECF-55EF-644B-6029A84CD4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57436C-FE2E-F8A8-C8DE-879836361410}"/>
              </a:ext>
            </a:extLst>
          </p:cNvPr>
          <p:cNvSpPr>
            <a:spLocks noGrp="1"/>
          </p:cNvSpPr>
          <p:nvPr>
            <p:ph type="title"/>
          </p:nvPr>
        </p:nvSpPr>
        <p:spPr/>
        <p:txBody>
          <a:bodyPr/>
          <a:lstStyle/>
          <a:p>
            <a:r>
              <a:rPr lang="en-US" dirty="0"/>
              <a:t>Math Behind LiDAR Sensing (continued)</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EF36BE23-9804-35B5-35D5-7BA989B16BDC}"/>
                  </a:ext>
                </a:extLst>
              </p:cNvPr>
              <p:cNvSpPr>
                <a:spLocks noGrp="1"/>
              </p:cNvSpPr>
              <p:nvPr>
                <p:ph type="body" idx="1"/>
              </p:nvPr>
            </p:nvSpPr>
            <p:spPr/>
            <p:txBody>
              <a:bodyPr>
                <a:normAutofit/>
              </a:bodyPr>
              <a:lstStyle/>
              <a:p>
                <a:r>
                  <a:rPr lang="en-US" dirty="0"/>
                  <a:t>Because the speed of light is very fast at:</a:t>
                </a:r>
              </a:p>
              <a:p>
                <a:pPr lvl="1"/>
                <a14:m>
                  <m:oMath xmlns:m="http://schemas.openxmlformats.org/officeDocument/2006/math">
                    <m:r>
                      <a:rPr lang="en-US" b="0" i="1" smtClean="0">
                        <a:latin typeface="Cambria Math" panose="02040503050406030204" pitchFamily="18" charset="0"/>
                      </a:rPr>
                      <m:t>3∗</m:t>
                    </m:r>
                    <m:sSup>
                      <m:sSupPr>
                        <m:ctrlPr>
                          <a:rPr lang="en-US" b="0" i="1" smtClean="0">
                            <a:latin typeface="Cambria Math" panose="02040503050406030204" pitchFamily="18" charset="0"/>
                          </a:rPr>
                        </m:ctrlPr>
                      </m:sSupPr>
                      <m:e>
                        <m:r>
                          <a:rPr lang="en-US" b="0" i="1" smtClean="0">
                            <a:latin typeface="Cambria Math" panose="02040503050406030204" pitchFamily="18" charset="0"/>
                          </a:rPr>
                          <m:t>10</m:t>
                        </m:r>
                      </m:e>
                      <m:sup>
                        <m:r>
                          <a:rPr lang="en-US" b="0" i="1" smtClean="0">
                            <a:latin typeface="Cambria Math" panose="02040503050406030204" pitchFamily="18" charset="0"/>
                          </a:rPr>
                          <m:t>8</m:t>
                        </m:r>
                      </m:sup>
                    </m:sSup>
                    <m:r>
                      <a:rPr lang="en-US" b="0" i="1" smtClean="0">
                        <a:latin typeface="Cambria Math" panose="02040503050406030204" pitchFamily="18" charset="0"/>
                      </a:rPr>
                      <m:t> </m:t>
                    </m:r>
                    <m:r>
                      <a:rPr lang="en-US" b="0" i="1" smtClean="0">
                        <a:latin typeface="Cambria Math" panose="02040503050406030204" pitchFamily="18" charset="0"/>
                      </a:rPr>
                      <m:t>𝑚</m:t>
                    </m:r>
                    <m:r>
                      <a:rPr lang="en-US" b="0" i="1" smtClean="0">
                        <a:latin typeface="Cambria Math" panose="02040503050406030204" pitchFamily="18" charset="0"/>
                      </a:rPr>
                      <m:t>/</m:t>
                    </m:r>
                    <m:r>
                      <a:rPr lang="en-US" b="0" i="1" smtClean="0">
                        <a:latin typeface="Cambria Math" panose="02040503050406030204" pitchFamily="18" charset="0"/>
                      </a:rPr>
                      <m:t>𝑠</m:t>
                    </m:r>
                  </m:oMath>
                </a14:m>
                <a:r>
                  <a:rPr lang="en-US" dirty="0"/>
                  <a:t>  or </a:t>
                </a:r>
                <a14:m>
                  <m:oMath xmlns:m="http://schemas.openxmlformats.org/officeDocument/2006/math">
                    <m:r>
                      <a:rPr lang="en-US" b="0" i="1" smtClean="0">
                        <a:latin typeface="Cambria Math" panose="02040503050406030204" pitchFamily="18" charset="0"/>
                      </a:rPr>
                      <m:t>1.0 </m:t>
                    </m:r>
                    <m:r>
                      <a:rPr lang="en-US" b="0" i="1" smtClean="0">
                        <a:latin typeface="Cambria Math" panose="02040503050406030204" pitchFamily="18" charset="0"/>
                      </a:rPr>
                      <m:t>𝑛𝑠</m:t>
                    </m:r>
                    <m:r>
                      <a:rPr lang="en-US" b="0" i="1" smtClean="0">
                        <a:latin typeface="Cambria Math" panose="02040503050406030204" pitchFamily="18" charset="0"/>
                      </a:rPr>
                      <m:t>/</m:t>
                    </m:r>
                    <m:r>
                      <a:rPr lang="en-US" b="0" i="1" smtClean="0">
                        <a:latin typeface="Cambria Math" panose="02040503050406030204" pitchFamily="18" charset="0"/>
                      </a:rPr>
                      <m:t>𝑓𝑜𝑜𝑡</m:t>
                    </m:r>
                  </m:oMath>
                </a14:m>
                <a:r>
                  <a:rPr lang="en-US" dirty="0"/>
                  <a:t>, it can be hard for CPU’s to keep up. </a:t>
                </a:r>
              </a:p>
              <a:p>
                <a:pPr algn="l"/>
                <a:r>
                  <a:rPr lang="en-US" b="0" i="0" dirty="0">
                    <a:solidFill>
                      <a:srgbClr val="0D0D0D"/>
                    </a:solidFill>
                    <a:effectLst/>
                    <a:latin typeface="Söhne"/>
                  </a:rPr>
                  <a:t>If a processor operates at 3 GHz (3 billion cycles per second), then:</a:t>
                </a:r>
              </a:p>
              <a:p>
                <a:pPr lvl="1"/>
                <a:r>
                  <a:rPr lang="en-US" b="0" i="0" dirty="0">
                    <a:solidFill>
                      <a:srgbClr val="0D0D0D"/>
                    </a:solidFill>
                    <a:effectLst/>
                    <a:latin typeface="KaTeX_Main"/>
                  </a:rPr>
                  <a:t>Number of processes = </a:t>
                </a:r>
                <a14:m>
                  <m:oMath xmlns:m="http://schemas.openxmlformats.org/officeDocument/2006/math">
                    <m:r>
                      <a:rPr lang="en-US" b="0" i="0" smtClean="0">
                        <a:solidFill>
                          <a:srgbClr val="0D0D0D"/>
                        </a:solidFill>
                        <a:effectLst/>
                        <a:latin typeface="Cambria Math" panose="02040503050406030204" pitchFamily="18" charset="0"/>
                      </a:rPr>
                      <m:t>(</m:t>
                    </m:r>
                    <m:r>
                      <a:rPr lang="en-US" b="0" i="1" smtClean="0">
                        <a:solidFill>
                          <a:srgbClr val="0D0D0D"/>
                        </a:solidFill>
                        <a:effectLst/>
                        <a:latin typeface="Cambria Math" panose="02040503050406030204" pitchFamily="18" charset="0"/>
                      </a:rPr>
                      <m:t>3∗</m:t>
                    </m:r>
                    <m:sSubSup>
                      <m:sSubSupPr>
                        <m:ctrlPr>
                          <a:rPr lang="en-US" b="0" i="1" smtClean="0">
                            <a:solidFill>
                              <a:srgbClr val="0D0D0D"/>
                            </a:solidFill>
                            <a:effectLst/>
                            <a:latin typeface="Cambria Math" panose="02040503050406030204" pitchFamily="18" charset="0"/>
                          </a:rPr>
                        </m:ctrlPr>
                      </m:sSubSupPr>
                      <m:e>
                        <m:r>
                          <a:rPr lang="en-US" b="0" i="1" smtClean="0">
                            <a:solidFill>
                              <a:srgbClr val="0D0D0D"/>
                            </a:solidFill>
                            <a:effectLst/>
                            <a:latin typeface="Cambria Math" panose="02040503050406030204" pitchFamily="18" charset="0"/>
                          </a:rPr>
                          <m:t>10</m:t>
                        </m:r>
                      </m:e>
                      <m:sub>
                        <m:r>
                          <a:rPr lang="en-US" b="0" i="1" smtClean="0">
                            <a:solidFill>
                              <a:srgbClr val="0D0D0D"/>
                            </a:solidFill>
                            <a:effectLst/>
                            <a:latin typeface="Cambria Math" panose="02040503050406030204" pitchFamily="18" charset="0"/>
                          </a:rPr>
                          <m:t>𝑐𝑦𝑐𝑙𝑒𝑠</m:t>
                        </m:r>
                      </m:sub>
                      <m:sup>
                        <m:r>
                          <a:rPr lang="en-US" b="0" i="1" smtClean="0">
                            <a:solidFill>
                              <a:srgbClr val="0D0D0D"/>
                            </a:solidFill>
                            <a:effectLst/>
                            <a:latin typeface="Cambria Math" panose="02040503050406030204" pitchFamily="18" charset="0"/>
                          </a:rPr>
                          <m:t>9</m:t>
                        </m:r>
                      </m:sup>
                    </m:sSubSup>
                    <m:r>
                      <a:rPr lang="en-US" b="0" i="1" smtClean="0">
                        <a:solidFill>
                          <a:srgbClr val="0D0D0D"/>
                        </a:solidFill>
                        <a:effectLst/>
                        <a:latin typeface="Cambria Math" panose="02040503050406030204" pitchFamily="18" charset="0"/>
                      </a:rPr>
                      <m:t>)∗</m:t>
                    </m:r>
                    <m:sSubSup>
                      <m:sSubSupPr>
                        <m:ctrlPr>
                          <a:rPr lang="en-US" b="0" i="1" smtClean="0">
                            <a:solidFill>
                              <a:srgbClr val="0D0D0D"/>
                            </a:solidFill>
                            <a:effectLst/>
                            <a:latin typeface="Cambria Math" panose="02040503050406030204" pitchFamily="18" charset="0"/>
                          </a:rPr>
                        </m:ctrlPr>
                      </m:sSubSupPr>
                      <m:e>
                        <m:r>
                          <a:rPr lang="en-US" b="0" i="1" smtClean="0">
                            <a:solidFill>
                              <a:srgbClr val="0D0D0D"/>
                            </a:solidFill>
                            <a:effectLst/>
                            <a:latin typeface="Cambria Math" panose="02040503050406030204" pitchFamily="18" charset="0"/>
                          </a:rPr>
                          <m:t>10</m:t>
                        </m:r>
                      </m:e>
                      <m:sub>
                        <m:r>
                          <a:rPr lang="en-US" b="0" i="1" smtClean="0">
                            <a:solidFill>
                              <a:srgbClr val="0D0D0D"/>
                            </a:solidFill>
                            <a:effectLst/>
                            <a:latin typeface="Cambria Math" panose="02040503050406030204" pitchFamily="18" charset="0"/>
                          </a:rPr>
                          <m:t>𝑠𝑒𝑐</m:t>
                        </m:r>
                      </m:sub>
                      <m:sup>
                        <m:r>
                          <a:rPr lang="en-US" b="0" i="1" smtClean="0">
                            <a:solidFill>
                              <a:srgbClr val="0D0D0D"/>
                            </a:solidFill>
                            <a:effectLst/>
                            <a:latin typeface="Cambria Math" panose="02040503050406030204" pitchFamily="18" charset="0"/>
                          </a:rPr>
                          <m:t>−9</m:t>
                        </m:r>
                      </m:sup>
                    </m:sSubSup>
                    <m:r>
                      <a:rPr lang="en-US" b="0" i="1" smtClean="0">
                        <a:solidFill>
                          <a:srgbClr val="0D0D0D"/>
                        </a:solidFill>
                        <a:effectLst/>
                        <a:latin typeface="Cambria Math" panose="02040503050406030204" pitchFamily="18" charset="0"/>
                      </a:rPr>
                      <m:t>=3</m:t>
                    </m:r>
                  </m:oMath>
                </a14:m>
                <a:endParaRPr lang="en-US" b="0" i="0" dirty="0">
                  <a:solidFill>
                    <a:srgbClr val="0D0D0D"/>
                  </a:solidFill>
                  <a:effectLst/>
                  <a:latin typeface="KaTeX_Main"/>
                </a:endParaRPr>
              </a:p>
              <a:p>
                <a:pPr algn="l"/>
                <a:r>
                  <a:rPr lang="en-US" b="0" i="0" dirty="0">
                    <a:solidFill>
                      <a:srgbClr val="0D0D0D"/>
                    </a:solidFill>
                    <a:effectLst/>
                    <a:latin typeface="Söhne"/>
                  </a:rPr>
                  <a:t>This processor can perform approximately 3 processes in 1 nanosecond.</a:t>
                </a:r>
              </a:p>
              <a:p>
                <a:pPr algn="l"/>
                <a:r>
                  <a:rPr lang="en-US" dirty="0">
                    <a:solidFill>
                      <a:srgbClr val="0D0D0D"/>
                    </a:solidFill>
                    <a:latin typeface="Söhne"/>
                  </a:rPr>
                  <a:t>This means a LiDAR sensor has the capability to process the reflection of light of at least 1 foot in length from the sensor.</a:t>
                </a:r>
                <a:endParaRPr lang="en-US" b="0" i="0" dirty="0">
                  <a:solidFill>
                    <a:srgbClr val="0D0D0D"/>
                  </a:solidFill>
                  <a:effectLst/>
                  <a:latin typeface="Söhne"/>
                </a:endParaRPr>
              </a:p>
              <a:p>
                <a:endParaRPr lang="en-US" dirty="0"/>
              </a:p>
              <a:p>
                <a:endParaRPr lang="en-US" dirty="0"/>
              </a:p>
              <a:p>
                <a:pPr marL="139700" indent="0">
                  <a:buNone/>
                </a:pPr>
                <a:endParaRPr lang="en-US" dirty="0"/>
              </a:p>
              <a:p>
                <a:endParaRPr lang="en-US" dirty="0"/>
              </a:p>
              <a:p>
                <a:endParaRPr lang="en-US" dirty="0"/>
              </a:p>
              <a:p>
                <a:endParaRPr lang="en-US" dirty="0"/>
              </a:p>
              <a:p>
                <a:endParaRPr lang="en-US" dirty="0"/>
              </a:p>
            </p:txBody>
          </p:sp>
        </mc:Choice>
        <mc:Fallback xmlns="">
          <p:sp>
            <p:nvSpPr>
              <p:cNvPr id="3" name="Text Placeholder 2">
                <a:extLst>
                  <a:ext uri="{FF2B5EF4-FFF2-40B4-BE49-F238E27FC236}">
                    <a16:creationId xmlns:a16="http://schemas.microsoft.com/office/drawing/2014/main" id="{EF36BE23-9804-35B5-35D5-7BA989B16BDC}"/>
                  </a:ext>
                </a:extLst>
              </p:cNvPr>
              <p:cNvSpPr>
                <a:spLocks noGrp="1" noRot="1" noChangeAspect="1" noMove="1" noResize="1" noEditPoints="1" noAdjustHandles="1" noChangeArrowheads="1" noChangeShapeType="1" noTextEdit="1"/>
              </p:cNvSpPr>
              <p:nvPr>
                <p:ph type="body" idx="1"/>
              </p:nvPr>
            </p:nvSpPr>
            <p:spPr>
              <a:blipFill>
                <a:blip r:embed="rId3"/>
                <a:stretch>
                  <a:fillRect r="-155"/>
                </a:stretch>
              </a:blipFill>
            </p:spPr>
            <p:txBody>
              <a:bodyPr/>
              <a:lstStyle/>
              <a:p>
                <a:r>
                  <a:rPr lang="en-US">
                    <a:noFill/>
                  </a:rPr>
                  <a:t> </a:t>
                </a:r>
              </a:p>
            </p:txBody>
          </p:sp>
        </mc:Fallback>
      </mc:AlternateContent>
    </p:spTree>
    <p:extLst>
      <p:ext uri="{BB962C8B-B14F-4D97-AF65-F5344CB8AC3E}">
        <p14:creationId xmlns:p14="http://schemas.microsoft.com/office/powerpoint/2010/main" val="24595859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EC183-8408-5807-9E37-523E711675D9}"/>
              </a:ext>
            </a:extLst>
          </p:cNvPr>
          <p:cNvSpPr>
            <a:spLocks noGrp="1"/>
          </p:cNvSpPr>
          <p:nvPr>
            <p:ph type="title"/>
          </p:nvPr>
        </p:nvSpPr>
        <p:spPr/>
        <p:txBody>
          <a:bodyPr/>
          <a:lstStyle/>
          <a:p>
            <a:r>
              <a:rPr lang="en-US" dirty="0"/>
              <a:t>The use of LiDAR on Drones</a:t>
            </a:r>
          </a:p>
        </p:txBody>
      </p:sp>
      <p:sp>
        <p:nvSpPr>
          <p:cNvPr id="3" name="Text Placeholder 2">
            <a:extLst>
              <a:ext uri="{FF2B5EF4-FFF2-40B4-BE49-F238E27FC236}">
                <a16:creationId xmlns:a16="http://schemas.microsoft.com/office/drawing/2014/main" id="{59367484-2F38-684A-BE3B-B18723BFAC67}"/>
              </a:ext>
            </a:extLst>
          </p:cNvPr>
          <p:cNvSpPr>
            <a:spLocks noGrp="1"/>
          </p:cNvSpPr>
          <p:nvPr>
            <p:ph type="body" idx="1"/>
          </p:nvPr>
        </p:nvSpPr>
        <p:spPr>
          <a:xfrm>
            <a:off x="628649" y="1046772"/>
            <a:ext cx="8053337" cy="3263400"/>
          </a:xfrm>
        </p:spPr>
        <p:txBody>
          <a:bodyPr/>
          <a:lstStyle/>
          <a:p>
            <a:r>
              <a:rPr lang="en-US" dirty="0"/>
              <a:t>FAA Part 107 regulations limit the altitude the drone can fly depending on the area. </a:t>
            </a:r>
          </a:p>
          <a:p>
            <a:r>
              <a:rPr lang="en-US" dirty="0"/>
              <a:t>LiDAR can give a 3D image of objects or the environment below.</a:t>
            </a:r>
          </a:p>
        </p:txBody>
      </p:sp>
      <p:pic>
        <p:nvPicPr>
          <p:cNvPr id="5" name="Picture 4">
            <a:extLst>
              <a:ext uri="{FF2B5EF4-FFF2-40B4-BE49-F238E27FC236}">
                <a16:creationId xmlns:a16="http://schemas.microsoft.com/office/drawing/2014/main" id="{D7E327BB-384C-763E-C18C-ABE80D187281}"/>
              </a:ext>
            </a:extLst>
          </p:cNvPr>
          <p:cNvPicPr>
            <a:picLocks noChangeAspect="1"/>
          </p:cNvPicPr>
          <p:nvPr/>
        </p:nvPicPr>
        <p:blipFill>
          <a:blip r:embed="rId3"/>
          <a:stretch>
            <a:fillRect/>
          </a:stretch>
        </p:blipFill>
        <p:spPr>
          <a:xfrm>
            <a:off x="2194191" y="2200160"/>
            <a:ext cx="4755618" cy="2579396"/>
          </a:xfrm>
          <a:prstGeom prst="rect">
            <a:avLst/>
          </a:prstGeom>
        </p:spPr>
      </p:pic>
    </p:spTree>
    <p:extLst>
      <p:ext uri="{BB962C8B-B14F-4D97-AF65-F5344CB8AC3E}">
        <p14:creationId xmlns:p14="http://schemas.microsoft.com/office/powerpoint/2010/main" val="397984863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40DB77ECDCDB14F964B63537DC66166" ma:contentTypeVersion="3" ma:contentTypeDescription="Create a new document." ma:contentTypeScope="" ma:versionID="af1845f174b93d2a01fd1d5a8e365caa">
  <xsd:schema xmlns:xsd="http://www.w3.org/2001/XMLSchema" xmlns:xs="http://www.w3.org/2001/XMLSchema" xmlns:p="http://schemas.microsoft.com/office/2006/metadata/properties" xmlns:ns3="fdf0ceaf-de00-4276-a7f0-0b292cedf7bb" targetNamespace="http://schemas.microsoft.com/office/2006/metadata/properties" ma:root="true" ma:fieldsID="5518d4db6f507d5255ddbd45a8bd4c20" ns3:_="">
    <xsd:import namespace="fdf0ceaf-de00-4276-a7f0-0b292cedf7bb"/>
    <xsd:element name="properties">
      <xsd:complexType>
        <xsd:sequence>
          <xsd:element name="documentManagement">
            <xsd:complexType>
              <xsd:all>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df0ceaf-de00-4276-a7f0-0b292cedf7b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ADF443B-2189-4D5E-B83E-E30B5BE856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df0ceaf-de00-4276-a7f0-0b292cedf7b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657251-7F65-4CF0-B460-958A27290798}">
  <ds:schemaRefs>
    <ds:schemaRef ds:uri="http://schemas.microsoft.com/sharepoint/v3/contenttype/forms"/>
  </ds:schemaRefs>
</ds:datastoreItem>
</file>

<file path=customXml/itemProps3.xml><?xml version="1.0" encoding="utf-8"?>
<ds:datastoreItem xmlns:ds="http://schemas.openxmlformats.org/officeDocument/2006/customXml" ds:itemID="{BE7E207C-4230-4856-9D4D-AC8FDD10D7D9}">
  <ds:schemaRefs>
    <ds:schemaRef ds:uri="http://purl.org/dc/elements/1.1/"/>
    <ds:schemaRef ds:uri="http://schemas.microsoft.com/office/2006/documentManagement/types"/>
    <ds:schemaRef ds:uri="http://www.w3.org/XML/1998/namespace"/>
    <ds:schemaRef ds:uri="http://purl.org/dc/dcmitype/"/>
    <ds:schemaRef ds:uri="http://schemas.microsoft.com/office/2006/metadata/properties"/>
    <ds:schemaRef ds:uri="http://purl.org/dc/terms/"/>
    <ds:schemaRef ds:uri="fdf0ceaf-de00-4276-a7f0-0b292cedf7bb"/>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4545</TotalTime>
  <Words>1644</Words>
  <Application>Microsoft Office PowerPoint</Application>
  <PresentationFormat>On-screen Show (16:9)</PresentationFormat>
  <Paragraphs>115</Paragraphs>
  <Slides>13</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KaTeX_Math</vt:lpstr>
      <vt:lpstr>KaTeX_Main</vt:lpstr>
      <vt:lpstr>Cambria Math</vt:lpstr>
      <vt:lpstr>Roboto</vt:lpstr>
      <vt:lpstr>Söhne</vt:lpstr>
      <vt:lpstr>PT Sans</vt:lpstr>
      <vt:lpstr>Inter</vt:lpstr>
      <vt:lpstr>Office Theme</vt:lpstr>
      <vt:lpstr>The Use of LiDAR Sensors on Counter UAS Drones</vt:lpstr>
      <vt:lpstr>What is a LiDAR Sensor?</vt:lpstr>
      <vt:lpstr>How Does LiDAR Work?</vt:lpstr>
      <vt:lpstr>Components of LiDAR</vt:lpstr>
      <vt:lpstr>Different Applications of LiDAR Sensors</vt:lpstr>
      <vt:lpstr>Math Behind LiDAR Sensing</vt:lpstr>
      <vt:lpstr>Math Behind LiDAR Sensing (continued)</vt:lpstr>
      <vt:lpstr>Math Behind LiDAR Sensing (continued)</vt:lpstr>
      <vt:lpstr>The use of LiDAR on Drones</vt:lpstr>
      <vt:lpstr>Specifications of LiDAR Sensors</vt:lpstr>
      <vt:lpstr>Counter UAS Drones</vt:lpstr>
      <vt:lpstr>LiDAR on Counter UAS Drones</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Ride Replay Kit</dc:title>
  <dc:creator>Jesse Brewster</dc:creator>
  <cp:lastModifiedBy>Brewster, Jesse (jibrewster42)</cp:lastModifiedBy>
  <cp:revision>4</cp:revision>
  <dcterms:modified xsi:type="dcterms:W3CDTF">2024-04-26T01:25:14Z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0x010100840DB77ECDCDB14F964B63537DC66166</vt:lpwstr>
  </property>
</Properties>
</file>